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04" r:id="rId1"/>
  </p:sldMasterIdLst>
  <p:notesMasterIdLst>
    <p:notesMasterId r:id="rId41"/>
  </p:notesMasterIdLst>
  <p:handoutMasterIdLst>
    <p:handoutMasterId r:id="rId42"/>
  </p:handoutMasterIdLst>
  <p:sldIdLst>
    <p:sldId id="681" r:id="rId2"/>
    <p:sldId id="894" r:id="rId3"/>
    <p:sldId id="812" r:id="rId4"/>
    <p:sldId id="686" r:id="rId5"/>
    <p:sldId id="762" r:id="rId6"/>
    <p:sldId id="687" r:id="rId7"/>
    <p:sldId id="688" r:id="rId8"/>
    <p:sldId id="819" r:id="rId9"/>
    <p:sldId id="820" r:id="rId10"/>
    <p:sldId id="814" r:id="rId11"/>
    <p:sldId id="815" r:id="rId12"/>
    <p:sldId id="817" r:id="rId13"/>
    <p:sldId id="769" r:id="rId14"/>
    <p:sldId id="789" r:id="rId15"/>
    <p:sldId id="790" r:id="rId16"/>
    <p:sldId id="368" r:id="rId17"/>
    <p:sldId id="821" r:id="rId18"/>
    <p:sldId id="749" r:id="rId19"/>
    <p:sldId id="735" r:id="rId20"/>
    <p:sldId id="756" r:id="rId21"/>
    <p:sldId id="256" r:id="rId22"/>
    <p:sldId id="839" r:id="rId23"/>
    <p:sldId id="765" r:id="rId24"/>
    <p:sldId id="897" r:id="rId25"/>
    <p:sldId id="834" r:id="rId26"/>
    <p:sldId id="833" r:id="rId27"/>
    <p:sldId id="895" r:id="rId28"/>
    <p:sldId id="730" r:id="rId29"/>
    <p:sldId id="627" r:id="rId30"/>
    <p:sldId id="605" r:id="rId31"/>
    <p:sldId id="838" r:id="rId32"/>
    <p:sldId id="893" r:id="rId33"/>
    <p:sldId id="626" r:id="rId34"/>
    <p:sldId id="799" r:id="rId35"/>
    <p:sldId id="828" r:id="rId36"/>
    <p:sldId id="330" r:id="rId37"/>
    <p:sldId id="676" r:id="rId38"/>
    <p:sldId id="896" r:id="rId39"/>
    <p:sldId id="614" r:id="rId4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17E"/>
    <a:srgbClr val="89BDDC"/>
    <a:srgbClr val="CBCB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90418" autoAdjust="0"/>
  </p:normalViewPr>
  <p:slideViewPr>
    <p:cSldViewPr snapToObjects="1">
      <p:cViewPr varScale="1">
        <p:scale>
          <a:sx n="144" d="100"/>
          <a:sy n="144" d="100"/>
        </p:scale>
        <p:origin x="200" y="808"/>
      </p:cViewPr>
      <p:guideLst>
        <p:guide orient="horz" pos="3108"/>
        <p:guide pos="2880"/>
      </p:guideLst>
    </p:cSldViewPr>
  </p:slideViewPr>
  <p:outlineViewPr>
    <p:cViewPr>
      <p:scale>
        <a:sx n="33" d="100"/>
        <a:sy n="33" d="100"/>
      </p:scale>
      <p:origin x="0" y="-227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0E766-4ECE-344B-AB28-1AE51B1CE569}" type="doc">
      <dgm:prSet loTypeId="urn:microsoft.com/office/officeart/2005/8/layout/pyramid1" loCatId="pyramid" qsTypeId="urn:microsoft.com/office/officeart/2005/8/quickstyle/simple2" qsCatId="simple" csTypeId="urn:microsoft.com/office/officeart/2005/8/colors/accent1_5" csCatId="accent1" phldr="1"/>
      <dgm:spPr/>
    </dgm:pt>
    <dgm:pt modelId="{96981060-0858-E241-98AD-8E7F88C41096}">
      <dgm:prSet phldrT="[Text]" custT="1"/>
      <dgm:spPr/>
      <dgm:t>
        <a:bodyPr anchor="ctr"/>
        <a:lstStyle/>
        <a:p>
          <a:br>
            <a:rPr lang="en-US" sz="1400" b="1" dirty="0">
              <a:solidFill>
                <a:schemeClr val="bg1"/>
              </a:solidFill>
            </a:rPr>
          </a:br>
          <a:r>
            <a:rPr lang="en-US" sz="1400" b="1" dirty="0">
              <a:solidFill>
                <a:schemeClr val="bg1"/>
              </a:solidFill>
            </a:rPr>
            <a:t>~250</a:t>
          </a:r>
        </a:p>
      </dgm:t>
    </dgm:pt>
    <dgm:pt modelId="{046F17E9-3BEA-8C4E-988D-3FD9E147AEE2}" type="parTrans" cxnId="{C05E39BB-2AEB-514F-86F1-C059C1A50E0B}">
      <dgm:prSet/>
      <dgm:spPr/>
      <dgm:t>
        <a:bodyPr/>
        <a:lstStyle/>
        <a:p>
          <a:endParaRPr lang="en-US" sz="1800"/>
        </a:p>
      </dgm:t>
    </dgm:pt>
    <dgm:pt modelId="{A18A4533-B7A8-074A-976E-9CC0ABA093E3}" type="sibTrans" cxnId="{C05E39BB-2AEB-514F-86F1-C059C1A50E0B}">
      <dgm:prSet/>
      <dgm:spPr/>
      <dgm:t>
        <a:bodyPr/>
        <a:lstStyle/>
        <a:p>
          <a:endParaRPr lang="en-US" sz="1800"/>
        </a:p>
      </dgm:t>
    </dgm:pt>
    <dgm:pt modelId="{E3DDFD48-5532-E742-8AEE-76C0B6CB13DB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~1,000</a:t>
          </a:r>
        </a:p>
      </dgm:t>
    </dgm:pt>
    <dgm:pt modelId="{2F7F7F2C-887B-B146-82DB-089ED8DCE540}" type="parTrans" cxnId="{20B74449-3454-1D40-B192-4047D8052EF8}">
      <dgm:prSet/>
      <dgm:spPr/>
      <dgm:t>
        <a:bodyPr/>
        <a:lstStyle/>
        <a:p>
          <a:endParaRPr lang="en-US" sz="1800"/>
        </a:p>
      </dgm:t>
    </dgm:pt>
    <dgm:pt modelId="{A8E5E9E8-5248-8748-A508-D637B58269BB}" type="sibTrans" cxnId="{20B74449-3454-1D40-B192-4047D8052EF8}">
      <dgm:prSet/>
      <dgm:spPr/>
      <dgm:t>
        <a:bodyPr/>
        <a:lstStyle/>
        <a:p>
          <a:endParaRPr lang="en-US" sz="1800"/>
        </a:p>
      </dgm:t>
    </dgm:pt>
    <dgm:pt modelId="{BB3EDCF6-EBF7-A74E-B30E-B265DDBCF918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~10,000</a:t>
          </a:r>
          <a:br>
            <a:rPr lang="en-US" sz="1400" b="1" dirty="0">
              <a:solidFill>
                <a:schemeClr val="bg1"/>
              </a:solidFill>
            </a:rPr>
          </a:br>
          <a:r>
            <a:rPr lang="en-US" sz="1400" b="1" dirty="0">
              <a:solidFill>
                <a:schemeClr val="bg1"/>
              </a:solidFill>
            </a:rPr>
            <a:t>G10K</a:t>
          </a:r>
        </a:p>
      </dgm:t>
    </dgm:pt>
    <dgm:pt modelId="{E02DB81F-AEE5-E64D-93A6-700995E8D062}" type="parTrans" cxnId="{B18FEB5F-D7A6-5241-877F-D49A747BBC77}">
      <dgm:prSet/>
      <dgm:spPr/>
      <dgm:t>
        <a:bodyPr/>
        <a:lstStyle/>
        <a:p>
          <a:endParaRPr lang="en-US" sz="1800"/>
        </a:p>
      </dgm:t>
    </dgm:pt>
    <dgm:pt modelId="{47B7B7CD-4556-F943-9A3A-844FEF0A2230}" type="sibTrans" cxnId="{B18FEB5F-D7A6-5241-877F-D49A747BBC77}">
      <dgm:prSet/>
      <dgm:spPr/>
      <dgm:t>
        <a:bodyPr/>
        <a:lstStyle/>
        <a:p>
          <a:endParaRPr lang="en-US" sz="1800"/>
        </a:p>
      </dgm:t>
    </dgm:pt>
    <dgm:pt modelId="{0DA61AA3-5275-FB4D-86DB-FE871AEE956B}">
      <dgm:prSet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~60,000</a:t>
          </a:r>
          <a:br>
            <a:rPr lang="en-US" sz="1400" b="1" dirty="0">
              <a:solidFill>
                <a:schemeClr val="bg1"/>
              </a:solidFill>
            </a:rPr>
          </a:br>
          <a:r>
            <a:rPr lang="en-US" sz="1400" b="1" dirty="0">
              <a:solidFill>
                <a:schemeClr val="bg1"/>
              </a:solidFill>
            </a:rPr>
            <a:t>B10K, Bat1K</a:t>
          </a:r>
        </a:p>
      </dgm:t>
    </dgm:pt>
    <dgm:pt modelId="{E42F9CEE-34B0-4A46-B125-50DAA7733957}" type="parTrans" cxnId="{58A31C75-CE35-7041-B2EE-4CCFCA33FE2C}">
      <dgm:prSet/>
      <dgm:spPr/>
      <dgm:t>
        <a:bodyPr/>
        <a:lstStyle/>
        <a:p>
          <a:endParaRPr lang="en-US" sz="1800"/>
        </a:p>
      </dgm:t>
    </dgm:pt>
    <dgm:pt modelId="{24BDB0FD-A0E8-8142-9070-95B07371BD71}" type="sibTrans" cxnId="{58A31C75-CE35-7041-B2EE-4CCFCA33FE2C}">
      <dgm:prSet/>
      <dgm:spPr/>
      <dgm:t>
        <a:bodyPr/>
        <a:lstStyle/>
        <a:p>
          <a:endParaRPr lang="en-US" sz="1800"/>
        </a:p>
      </dgm:t>
    </dgm:pt>
    <dgm:pt modelId="{F6393987-ACF0-C245-9E69-968B1F019AA9}" type="pres">
      <dgm:prSet presAssocID="{2210E766-4ECE-344B-AB28-1AE51B1CE569}" presName="Name0" presStyleCnt="0">
        <dgm:presLayoutVars>
          <dgm:dir/>
          <dgm:animLvl val="lvl"/>
          <dgm:resizeHandles val="exact"/>
        </dgm:presLayoutVars>
      </dgm:prSet>
      <dgm:spPr/>
    </dgm:pt>
    <dgm:pt modelId="{3AD4C3A1-A49C-A546-96AF-20D6671C822B}" type="pres">
      <dgm:prSet presAssocID="{96981060-0858-E241-98AD-8E7F88C41096}" presName="Name8" presStyleCnt="0"/>
      <dgm:spPr/>
    </dgm:pt>
    <dgm:pt modelId="{4B2493B8-1BAB-5A42-962F-F5DC2316370A}" type="pres">
      <dgm:prSet presAssocID="{96981060-0858-E241-98AD-8E7F88C41096}" presName="level" presStyleLbl="node1" presStyleIdx="0" presStyleCnt="4">
        <dgm:presLayoutVars>
          <dgm:chMax val="1"/>
          <dgm:bulletEnabled val="1"/>
        </dgm:presLayoutVars>
      </dgm:prSet>
      <dgm:spPr/>
    </dgm:pt>
    <dgm:pt modelId="{A73F3102-A008-814F-8854-9D0BCBAFBAC6}" type="pres">
      <dgm:prSet presAssocID="{96981060-0858-E241-98AD-8E7F88C4109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2B23D65-3FDF-5C4D-AB4E-43CD0697B0CD}" type="pres">
      <dgm:prSet presAssocID="{E3DDFD48-5532-E742-8AEE-76C0B6CB13DB}" presName="Name8" presStyleCnt="0"/>
      <dgm:spPr/>
    </dgm:pt>
    <dgm:pt modelId="{2CA24354-CE68-B44A-AB7D-2ADC620136E6}" type="pres">
      <dgm:prSet presAssocID="{E3DDFD48-5532-E742-8AEE-76C0B6CB13DB}" presName="level" presStyleLbl="node1" presStyleIdx="1" presStyleCnt="4">
        <dgm:presLayoutVars>
          <dgm:chMax val="1"/>
          <dgm:bulletEnabled val="1"/>
        </dgm:presLayoutVars>
      </dgm:prSet>
      <dgm:spPr/>
    </dgm:pt>
    <dgm:pt modelId="{6F9629B0-A03E-9541-816E-B1E8D50FEFCC}" type="pres">
      <dgm:prSet presAssocID="{E3DDFD48-5532-E742-8AEE-76C0B6CB13D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2F4ABEC-7E3C-AF4B-A44D-A30D54D1A6A9}" type="pres">
      <dgm:prSet presAssocID="{BB3EDCF6-EBF7-A74E-B30E-B265DDBCF918}" presName="Name8" presStyleCnt="0"/>
      <dgm:spPr/>
    </dgm:pt>
    <dgm:pt modelId="{779ED50E-ECE2-BD49-829A-E22BCF139330}" type="pres">
      <dgm:prSet presAssocID="{BB3EDCF6-EBF7-A74E-B30E-B265DDBCF918}" presName="level" presStyleLbl="node1" presStyleIdx="2" presStyleCnt="4">
        <dgm:presLayoutVars>
          <dgm:chMax val="1"/>
          <dgm:bulletEnabled val="1"/>
        </dgm:presLayoutVars>
      </dgm:prSet>
      <dgm:spPr/>
    </dgm:pt>
    <dgm:pt modelId="{545D7E81-C9D2-2D46-8F25-312E988D1B35}" type="pres">
      <dgm:prSet presAssocID="{BB3EDCF6-EBF7-A74E-B30E-B265DDBCF91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E3E0EA-179F-0C43-8DB9-DC93734A2F90}" type="pres">
      <dgm:prSet presAssocID="{0DA61AA3-5275-FB4D-86DB-FE871AEE956B}" presName="Name8" presStyleCnt="0"/>
      <dgm:spPr/>
    </dgm:pt>
    <dgm:pt modelId="{2A60B811-9DD8-2A41-AF79-559135E282CE}" type="pres">
      <dgm:prSet presAssocID="{0DA61AA3-5275-FB4D-86DB-FE871AEE956B}" presName="level" presStyleLbl="node1" presStyleIdx="3" presStyleCnt="4">
        <dgm:presLayoutVars>
          <dgm:chMax val="1"/>
          <dgm:bulletEnabled val="1"/>
        </dgm:presLayoutVars>
      </dgm:prSet>
      <dgm:spPr/>
    </dgm:pt>
    <dgm:pt modelId="{9B590DA6-0316-B349-A94A-2A12AEBE0E0A}" type="pres">
      <dgm:prSet presAssocID="{0DA61AA3-5275-FB4D-86DB-FE871AEE956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EF3200E-B9F0-A446-850F-2A56AACDC99E}" type="presOf" srcId="{E3DDFD48-5532-E742-8AEE-76C0B6CB13DB}" destId="{2CA24354-CE68-B44A-AB7D-2ADC620136E6}" srcOrd="0" destOrd="0" presId="urn:microsoft.com/office/officeart/2005/8/layout/pyramid1"/>
    <dgm:cxn modelId="{E5397820-4515-0542-8CCC-74A6DA24DCBD}" type="presOf" srcId="{96981060-0858-E241-98AD-8E7F88C41096}" destId="{4B2493B8-1BAB-5A42-962F-F5DC2316370A}" srcOrd="0" destOrd="0" presId="urn:microsoft.com/office/officeart/2005/8/layout/pyramid1"/>
    <dgm:cxn modelId="{9A8AB323-5F6C-E54A-9480-3881CCB01782}" type="presOf" srcId="{0DA61AA3-5275-FB4D-86DB-FE871AEE956B}" destId="{9B590DA6-0316-B349-A94A-2A12AEBE0E0A}" srcOrd="1" destOrd="0" presId="urn:microsoft.com/office/officeart/2005/8/layout/pyramid1"/>
    <dgm:cxn modelId="{2B5B9F34-DC89-D54C-B325-C7BF278A36A4}" type="presOf" srcId="{0DA61AA3-5275-FB4D-86DB-FE871AEE956B}" destId="{2A60B811-9DD8-2A41-AF79-559135E282CE}" srcOrd="0" destOrd="0" presId="urn:microsoft.com/office/officeart/2005/8/layout/pyramid1"/>
    <dgm:cxn modelId="{20B74449-3454-1D40-B192-4047D8052EF8}" srcId="{2210E766-4ECE-344B-AB28-1AE51B1CE569}" destId="{E3DDFD48-5532-E742-8AEE-76C0B6CB13DB}" srcOrd="1" destOrd="0" parTransId="{2F7F7F2C-887B-B146-82DB-089ED8DCE540}" sibTransId="{A8E5E9E8-5248-8748-A508-D637B58269BB}"/>
    <dgm:cxn modelId="{E3714A50-761E-E046-B5A5-D20D5E7976F3}" type="presOf" srcId="{96981060-0858-E241-98AD-8E7F88C41096}" destId="{A73F3102-A008-814F-8854-9D0BCBAFBAC6}" srcOrd="1" destOrd="0" presId="urn:microsoft.com/office/officeart/2005/8/layout/pyramid1"/>
    <dgm:cxn modelId="{B18FEB5F-D7A6-5241-877F-D49A747BBC77}" srcId="{2210E766-4ECE-344B-AB28-1AE51B1CE569}" destId="{BB3EDCF6-EBF7-A74E-B30E-B265DDBCF918}" srcOrd="2" destOrd="0" parTransId="{E02DB81F-AEE5-E64D-93A6-700995E8D062}" sibTransId="{47B7B7CD-4556-F943-9A3A-844FEF0A2230}"/>
    <dgm:cxn modelId="{665E2D6B-A084-0A44-A9CC-7420BBC023BF}" type="presOf" srcId="{BB3EDCF6-EBF7-A74E-B30E-B265DDBCF918}" destId="{545D7E81-C9D2-2D46-8F25-312E988D1B35}" srcOrd="1" destOrd="0" presId="urn:microsoft.com/office/officeart/2005/8/layout/pyramid1"/>
    <dgm:cxn modelId="{58A31C75-CE35-7041-B2EE-4CCFCA33FE2C}" srcId="{2210E766-4ECE-344B-AB28-1AE51B1CE569}" destId="{0DA61AA3-5275-FB4D-86DB-FE871AEE956B}" srcOrd="3" destOrd="0" parTransId="{E42F9CEE-34B0-4A46-B125-50DAA7733957}" sibTransId="{24BDB0FD-A0E8-8142-9070-95B07371BD71}"/>
    <dgm:cxn modelId="{5643C17C-D0F7-4D49-9C9B-595D7D2B997C}" type="presOf" srcId="{BB3EDCF6-EBF7-A74E-B30E-B265DDBCF918}" destId="{779ED50E-ECE2-BD49-829A-E22BCF139330}" srcOrd="0" destOrd="0" presId="urn:microsoft.com/office/officeart/2005/8/layout/pyramid1"/>
    <dgm:cxn modelId="{C05E39BB-2AEB-514F-86F1-C059C1A50E0B}" srcId="{2210E766-4ECE-344B-AB28-1AE51B1CE569}" destId="{96981060-0858-E241-98AD-8E7F88C41096}" srcOrd="0" destOrd="0" parTransId="{046F17E9-3BEA-8C4E-988D-3FD9E147AEE2}" sibTransId="{A18A4533-B7A8-074A-976E-9CC0ABA093E3}"/>
    <dgm:cxn modelId="{A7AE1ED0-5E4F-9A49-8A0B-50B08B92B630}" type="presOf" srcId="{E3DDFD48-5532-E742-8AEE-76C0B6CB13DB}" destId="{6F9629B0-A03E-9541-816E-B1E8D50FEFCC}" srcOrd="1" destOrd="0" presId="urn:microsoft.com/office/officeart/2005/8/layout/pyramid1"/>
    <dgm:cxn modelId="{F99A01EC-3EB4-4C4A-801A-74BA1DC690CA}" type="presOf" srcId="{2210E766-4ECE-344B-AB28-1AE51B1CE569}" destId="{F6393987-ACF0-C245-9E69-968B1F019AA9}" srcOrd="0" destOrd="0" presId="urn:microsoft.com/office/officeart/2005/8/layout/pyramid1"/>
    <dgm:cxn modelId="{198C9DAD-F005-F340-8D04-7A37C06C9405}" type="presParOf" srcId="{F6393987-ACF0-C245-9E69-968B1F019AA9}" destId="{3AD4C3A1-A49C-A546-96AF-20D6671C822B}" srcOrd="0" destOrd="0" presId="urn:microsoft.com/office/officeart/2005/8/layout/pyramid1"/>
    <dgm:cxn modelId="{3E2514F5-E09E-4C4F-AD59-E6C3D70848A7}" type="presParOf" srcId="{3AD4C3A1-A49C-A546-96AF-20D6671C822B}" destId="{4B2493B8-1BAB-5A42-962F-F5DC2316370A}" srcOrd="0" destOrd="0" presId="urn:microsoft.com/office/officeart/2005/8/layout/pyramid1"/>
    <dgm:cxn modelId="{B14B87EA-979F-FD45-A3EF-314D3DC860BC}" type="presParOf" srcId="{3AD4C3A1-A49C-A546-96AF-20D6671C822B}" destId="{A73F3102-A008-814F-8854-9D0BCBAFBAC6}" srcOrd="1" destOrd="0" presId="urn:microsoft.com/office/officeart/2005/8/layout/pyramid1"/>
    <dgm:cxn modelId="{D1350B3F-7FBF-324E-9845-1083CA30D123}" type="presParOf" srcId="{F6393987-ACF0-C245-9E69-968B1F019AA9}" destId="{62B23D65-3FDF-5C4D-AB4E-43CD0697B0CD}" srcOrd="1" destOrd="0" presId="urn:microsoft.com/office/officeart/2005/8/layout/pyramid1"/>
    <dgm:cxn modelId="{F88FCAD6-B20C-6C48-987F-70241F5A2D2B}" type="presParOf" srcId="{62B23D65-3FDF-5C4D-AB4E-43CD0697B0CD}" destId="{2CA24354-CE68-B44A-AB7D-2ADC620136E6}" srcOrd="0" destOrd="0" presId="urn:microsoft.com/office/officeart/2005/8/layout/pyramid1"/>
    <dgm:cxn modelId="{7E255570-A758-B24A-B0BB-7F867E0FFF0B}" type="presParOf" srcId="{62B23D65-3FDF-5C4D-AB4E-43CD0697B0CD}" destId="{6F9629B0-A03E-9541-816E-B1E8D50FEFCC}" srcOrd="1" destOrd="0" presId="urn:microsoft.com/office/officeart/2005/8/layout/pyramid1"/>
    <dgm:cxn modelId="{1AEA51A8-6F30-B142-A682-3E8044F9E152}" type="presParOf" srcId="{F6393987-ACF0-C245-9E69-968B1F019AA9}" destId="{02F4ABEC-7E3C-AF4B-A44D-A30D54D1A6A9}" srcOrd="2" destOrd="0" presId="urn:microsoft.com/office/officeart/2005/8/layout/pyramid1"/>
    <dgm:cxn modelId="{2B1672FB-3773-6A47-AF6B-62C86D3C51C3}" type="presParOf" srcId="{02F4ABEC-7E3C-AF4B-A44D-A30D54D1A6A9}" destId="{779ED50E-ECE2-BD49-829A-E22BCF139330}" srcOrd="0" destOrd="0" presId="urn:microsoft.com/office/officeart/2005/8/layout/pyramid1"/>
    <dgm:cxn modelId="{382139EA-FF75-3C40-A007-081D22FB742D}" type="presParOf" srcId="{02F4ABEC-7E3C-AF4B-A44D-A30D54D1A6A9}" destId="{545D7E81-C9D2-2D46-8F25-312E988D1B35}" srcOrd="1" destOrd="0" presId="urn:microsoft.com/office/officeart/2005/8/layout/pyramid1"/>
    <dgm:cxn modelId="{CAD07A3F-307B-A945-8C8B-0F479C48992B}" type="presParOf" srcId="{F6393987-ACF0-C245-9E69-968B1F019AA9}" destId="{7DE3E0EA-179F-0C43-8DB9-DC93734A2F90}" srcOrd="3" destOrd="0" presId="urn:microsoft.com/office/officeart/2005/8/layout/pyramid1"/>
    <dgm:cxn modelId="{6F85FC60-45E0-9645-B00D-9D01ADAFD1F7}" type="presParOf" srcId="{7DE3E0EA-179F-0C43-8DB9-DC93734A2F90}" destId="{2A60B811-9DD8-2A41-AF79-559135E282CE}" srcOrd="0" destOrd="0" presId="urn:microsoft.com/office/officeart/2005/8/layout/pyramid1"/>
    <dgm:cxn modelId="{D952C422-F687-9647-B564-65822DDB4A16}" type="presParOf" srcId="{7DE3E0EA-179F-0C43-8DB9-DC93734A2F90}" destId="{9B590DA6-0316-B349-A94A-2A12AEBE0E0A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493B8-1BAB-5A42-962F-F5DC2316370A}">
      <dsp:nvSpPr>
        <dsp:cNvPr id="0" name=""/>
        <dsp:cNvSpPr/>
      </dsp:nvSpPr>
      <dsp:spPr>
        <a:xfrm>
          <a:off x="1308324" y="0"/>
          <a:ext cx="872216" cy="769417"/>
        </a:xfrm>
        <a:prstGeom prst="trapezoid">
          <a:avLst>
            <a:gd name="adj" fmla="val 5668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1400" b="1" kern="1200" dirty="0">
              <a:solidFill>
                <a:schemeClr val="bg1"/>
              </a:solidFill>
            </a:rPr>
          </a:br>
          <a:r>
            <a:rPr lang="en-US" sz="1400" b="1" kern="1200" dirty="0">
              <a:solidFill>
                <a:schemeClr val="bg1"/>
              </a:solidFill>
            </a:rPr>
            <a:t>~250</a:t>
          </a:r>
        </a:p>
      </dsp:txBody>
      <dsp:txXfrm>
        <a:off x="1308324" y="0"/>
        <a:ext cx="872216" cy="769417"/>
      </dsp:txXfrm>
    </dsp:sp>
    <dsp:sp modelId="{2CA24354-CE68-B44A-AB7D-2ADC620136E6}">
      <dsp:nvSpPr>
        <dsp:cNvPr id="0" name=""/>
        <dsp:cNvSpPr/>
      </dsp:nvSpPr>
      <dsp:spPr>
        <a:xfrm>
          <a:off x="872216" y="769417"/>
          <a:ext cx="1744432" cy="769417"/>
        </a:xfrm>
        <a:prstGeom prst="trapezoid">
          <a:avLst>
            <a:gd name="adj" fmla="val 5668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~1,000</a:t>
          </a:r>
        </a:p>
      </dsp:txBody>
      <dsp:txXfrm>
        <a:off x="1177491" y="769417"/>
        <a:ext cx="1133881" cy="769417"/>
      </dsp:txXfrm>
    </dsp:sp>
    <dsp:sp modelId="{779ED50E-ECE2-BD49-829A-E22BCF139330}">
      <dsp:nvSpPr>
        <dsp:cNvPr id="0" name=""/>
        <dsp:cNvSpPr/>
      </dsp:nvSpPr>
      <dsp:spPr>
        <a:xfrm>
          <a:off x="436108" y="1538834"/>
          <a:ext cx="2616648" cy="769417"/>
        </a:xfrm>
        <a:prstGeom prst="trapezoid">
          <a:avLst>
            <a:gd name="adj" fmla="val 5668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~10,000</a:t>
          </a:r>
          <a:br>
            <a:rPr lang="en-US" sz="1400" b="1" kern="1200" dirty="0">
              <a:solidFill>
                <a:schemeClr val="bg1"/>
              </a:solidFill>
            </a:rPr>
          </a:br>
          <a:r>
            <a:rPr lang="en-US" sz="1400" b="1" kern="1200" dirty="0">
              <a:solidFill>
                <a:schemeClr val="bg1"/>
              </a:solidFill>
            </a:rPr>
            <a:t>G10K</a:t>
          </a:r>
        </a:p>
      </dsp:txBody>
      <dsp:txXfrm>
        <a:off x="894021" y="1538834"/>
        <a:ext cx="1700821" cy="769417"/>
      </dsp:txXfrm>
    </dsp:sp>
    <dsp:sp modelId="{2A60B811-9DD8-2A41-AF79-559135E282CE}">
      <dsp:nvSpPr>
        <dsp:cNvPr id="0" name=""/>
        <dsp:cNvSpPr/>
      </dsp:nvSpPr>
      <dsp:spPr>
        <a:xfrm>
          <a:off x="0" y="2308252"/>
          <a:ext cx="3488865" cy="769417"/>
        </a:xfrm>
        <a:prstGeom prst="trapezoid">
          <a:avLst>
            <a:gd name="adj" fmla="val 5668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~60,000</a:t>
          </a:r>
          <a:br>
            <a:rPr lang="en-US" sz="1400" b="1" kern="1200" dirty="0">
              <a:solidFill>
                <a:schemeClr val="bg1"/>
              </a:solidFill>
            </a:rPr>
          </a:br>
          <a:r>
            <a:rPr lang="en-US" sz="1400" b="1" kern="1200" dirty="0">
              <a:solidFill>
                <a:schemeClr val="bg1"/>
              </a:solidFill>
            </a:rPr>
            <a:t>B10K, Bat1K</a:t>
          </a:r>
        </a:p>
      </dsp:txBody>
      <dsp:txXfrm>
        <a:off x="610551" y="2308252"/>
        <a:ext cx="2267762" cy="769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4D99B-FDAC-8C41-94B4-A4016EF16E36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2C710-7E19-F346-9071-E095EC0D2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09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A87BF-21B6-AE4B-9FAB-5C67074206E7}" type="datetimeFigureOut">
              <a:rPr lang="en-US" smtClean="0"/>
              <a:t>7/17/19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66289-CF3E-A34B-BE7A-3EFF8C2B1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95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3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32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7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45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 are typed genes, correct call</a:t>
            </a:r>
            <a:r>
              <a:rPr lang="en-US" baseline="0" dirty="0"/>
              <a:t> for both haplotypes, all in phase. 1 </a:t>
            </a:r>
            <a:r>
              <a:rPr lang="en-US" baseline="0" dirty="0" err="1"/>
              <a:t>indel</a:t>
            </a:r>
            <a:r>
              <a:rPr lang="en-US" baseline="0" dirty="0"/>
              <a:t> in the DQB1. Confirms expected missing DRB3 in mother, presence in father but also shows there is other sequence there not a simple deletion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10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7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 allele = #1</a:t>
            </a:r>
          </a:p>
          <a:p>
            <a:r>
              <a:rPr lang="en-US" dirty="0"/>
              <a:t>weight by non-ref allele’s global AF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98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78BAFF-ADEB-4744-BC7F-43E9D31D40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01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66289-CF3E-A34B-BE7A-3EFF8C2B1E5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97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33" y="-9378"/>
            <a:ext cx="9159933" cy="51605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2174" y="2746114"/>
            <a:ext cx="8268126" cy="316144"/>
          </a:xfrm>
        </p:spPr>
        <p:txBody>
          <a:bodyPr lIns="0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32174" y="3062258"/>
            <a:ext cx="8268126" cy="236135"/>
          </a:xfrm>
        </p:spPr>
        <p:txBody>
          <a:bodyPr lIns="0">
            <a:norm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Professional Title, Branch or Division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432174" y="3298393"/>
            <a:ext cx="8268126" cy="236135"/>
          </a:xfrm>
        </p:spPr>
        <p:txBody>
          <a:bodyPr lIns="0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53" y="799446"/>
            <a:ext cx="8279894" cy="1810633"/>
          </a:xfrm>
        </p:spPr>
        <p:txBody>
          <a:bodyPr lIns="0" anchor="b" anchorCtr="0">
            <a:normAutofit/>
          </a:bodyPr>
          <a:lstStyle>
            <a:lvl1pPr>
              <a:defRPr sz="4400" b="1">
                <a:ln>
                  <a:noFill/>
                </a:ln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Talk 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4" y="4203278"/>
            <a:ext cx="675077" cy="678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010" y="4383343"/>
            <a:ext cx="1618364" cy="3380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04" y="4275738"/>
            <a:ext cx="1147763" cy="5334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539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14" y="0"/>
            <a:ext cx="914328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33" y="-9378"/>
            <a:ext cx="9159933" cy="51605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2054" y="1622949"/>
            <a:ext cx="8279893" cy="1203325"/>
          </a:xfrm>
        </p:spPr>
        <p:txBody>
          <a:bodyPr lIns="0" anchor="t" anchorCtr="0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bg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6" y="4724258"/>
            <a:ext cx="342190" cy="328858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432053" y="1318026"/>
            <a:ext cx="301752" cy="8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33" y="-9378"/>
            <a:ext cx="9159933" cy="516052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2054" y="1622949"/>
            <a:ext cx="8279893" cy="1203325"/>
          </a:xfrm>
        </p:spPr>
        <p:txBody>
          <a:bodyPr lIns="0" anchor="t" anchorCtr="0">
            <a:normAutofit/>
          </a:bodyPr>
          <a:lstStyle>
            <a:lvl1pPr algn="l">
              <a:defRPr sz="4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5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5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6" y="4724258"/>
            <a:ext cx="342190" cy="328858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432053" y="1318026"/>
            <a:ext cx="301752" cy="89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7" y="4750013"/>
            <a:ext cx="294481" cy="2804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66735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432054" y="895350"/>
            <a:ext cx="3957066" cy="37369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45874" y="895350"/>
            <a:ext cx="4166072" cy="37369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2794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72630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470373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3940506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0464975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1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4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727289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53" y="841375"/>
            <a:ext cx="8279894" cy="1790700"/>
          </a:xfrm>
        </p:spPr>
        <p:txBody>
          <a:bodyPr anchor="b"/>
          <a:lstStyle>
            <a:lvl1pPr algn="ctr">
              <a:defRPr sz="60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3" y="2701926"/>
            <a:ext cx="8279894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3710880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4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525893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3267202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14" y="0"/>
            <a:ext cx="914328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33" y="-9378"/>
            <a:ext cx="9159933" cy="516052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2054" y="1622949"/>
            <a:ext cx="8279893" cy="1203325"/>
          </a:xfrm>
        </p:spPr>
        <p:txBody>
          <a:bodyPr lIns="0" anchor="t" anchorCtr="0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bg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46" y="4724258"/>
            <a:ext cx="342190" cy="328858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432053" y="1318026"/>
            <a:ext cx="301752" cy="8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1513DC-0F56-E340-A807-ED0AD26FE0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739405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1064876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54" y="1085850"/>
            <a:ext cx="3957066" cy="34321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874" y="1085850"/>
            <a:ext cx="4166072" cy="34321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650D12-1220-8E45-B8F4-A4A475AB5A0F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14824105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6056786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4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41314953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8213683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4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34023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3" y="971550"/>
            <a:ext cx="8279892" cy="36576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4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1624362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14" y="0"/>
            <a:ext cx="9143286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933" y="-9378"/>
            <a:ext cx="9159933" cy="516052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32054" y="1622949"/>
            <a:ext cx="8279893" cy="1203325"/>
          </a:xfrm>
        </p:spPr>
        <p:txBody>
          <a:bodyPr lIns="0" anchor="t" anchorCtr="0">
            <a:normAutofit/>
          </a:bodyPr>
          <a:lstStyle>
            <a:lvl1pPr algn="l">
              <a:defRPr sz="4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bg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246" y="4724258"/>
            <a:ext cx="342190" cy="328858"/>
          </a:xfrm>
          <a:prstGeom prst="rect">
            <a:avLst/>
          </a:prstGeom>
        </p:spPr>
      </p:pic>
      <p:sp>
        <p:nvSpPr>
          <p:cNvPr id="14" name="Header Rule">
            <a:extLst>
              <a:ext uri="{FF2B5EF4-FFF2-40B4-BE49-F238E27FC236}">
                <a16:creationId xmlns:a16="http://schemas.microsoft.com/office/drawing/2014/main" id="{4DF04FB6-DC97-4C1D-9A00-6E8187CF934D}"/>
              </a:ext>
            </a:extLst>
          </p:cNvPr>
          <p:cNvSpPr/>
          <p:nvPr userDrawn="1"/>
        </p:nvSpPr>
        <p:spPr>
          <a:xfrm>
            <a:off x="432053" y="1318026"/>
            <a:ext cx="301752" cy="891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1513DC-0F56-E340-A807-ED0AD26FE0DC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bg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15396477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692825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69F444C-49DA-FC47-9F45-D218DC374F5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3367835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358112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32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2053" y="57150"/>
            <a:ext cx="8279894" cy="101727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5E300B-4ED9-6443-A0C1-1692C6117FD1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71500" y="4643147"/>
            <a:ext cx="6229350" cy="400050"/>
          </a:xfrm>
        </p:spPr>
        <p:txBody>
          <a:bodyPr lIns="0" anchor="ctr">
            <a:noAutofit/>
          </a:bodyPr>
          <a:lstStyle>
            <a:lvl1pPr marL="0" indent="0">
              <a:buNone/>
              <a:defRPr sz="1050" b="0">
                <a:solidFill>
                  <a:schemeClr val="tx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footer</a:t>
            </a:r>
          </a:p>
        </p:txBody>
      </p:sp>
    </p:spTree>
    <p:extLst>
      <p:ext uri="{BB962C8B-B14F-4D97-AF65-F5344CB8AC3E}">
        <p14:creationId xmlns:p14="http://schemas.microsoft.com/office/powerpoint/2010/main" val="28777463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53" y="971550"/>
            <a:ext cx="8279892" cy="3657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8" y="4767265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329681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54" y="262890"/>
            <a:ext cx="8279894" cy="556260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0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53" y="1282701"/>
            <a:ext cx="8279894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3" y="3441701"/>
            <a:ext cx="8279894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54" y="895350"/>
            <a:ext cx="3957066" cy="37369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5874" y="895350"/>
            <a:ext cx="4166072" cy="3736975"/>
          </a:xfrm>
        </p:spPr>
        <p:txBody>
          <a:bodyPr anchor="t" anchorCtr="0">
            <a:normAutofit/>
          </a:bodyPr>
          <a:lstStyle>
            <a:lvl1pPr>
              <a:defRPr sz="21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54" y="895350"/>
            <a:ext cx="4045241" cy="6809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1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54" y="1701752"/>
            <a:ext cx="4045241" cy="29400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4455" y="895350"/>
            <a:ext cx="4089327" cy="6809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1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4455" y="1701752"/>
            <a:ext cx="4089327" cy="294009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 lIns="0" anchor="ctr" anchorCtr="0">
            <a:normAutofit/>
          </a:bodyPr>
          <a:lstStyle>
            <a:lvl1pPr>
              <a:defRPr sz="3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4743450"/>
            <a:ext cx="8077200" cy="400050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54" y="1379903"/>
            <a:ext cx="8279893" cy="1203325"/>
          </a:xfrm>
        </p:spPr>
        <p:txBody>
          <a:bodyPr lIns="0" anchor="b">
            <a:normAutofit/>
          </a:bodyPr>
          <a:lstStyle>
            <a:lvl1pPr algn="l">
              <a:defRPr sz="405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3" y="2701926"/>
            <a:ext cx="8279894" cy="1241425"/>
          </a:xfrm>
        </p:spPr>
        <p:txBody>
          <a:bodyPr lIns="0"/>
          <a:lstStyle>
            <a:lvl1pPr marL="0" indent="0" algn="l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468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895350"/>
            <a:ext cx="7886700" cy="37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7" y="4750013"/>
            <a:ext cx="294481" cy="280458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437" y="4767264"/>
            <a:ext cx="4667215" cy="274637"/>
          </a:xfrm>
          <a:prstGeom prst="rect">
            <a:avLst/>
          </a:prstGeom>
        </p:spPr>
        <p:txBody>
          <a:bodyPr anchor="ctr" anchorCtr="0"/>
          <a:lstStyle>
            <a:lvl1pPr algn="r">
              <a:defRPr sz="825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5">
            <a:extLst>
              <a:ext uri="{FF2B5EF4-FFF2-40B4-BE49-F238E27FC236}">
                <a16:creationId xmlns:a16="http://schemas.microsoft.com/office/drawing/2014/main" id="{B169196B-A82B-4AA1-8563-87EF14040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8119" y="4767264"/>
            <a:ext cx="261794" cy="273844"/>
          </a:xfrm>
          <a:prstGeom prst="rect">
            <a:avLst/>
          </a:prstGeom>
        </p:spPr>
        <p:txBody>
          <a:bodyPr anchor="ctr" anchorCtr="0"/>
          <a:lstStyle>
            <a:lvl1pPr>
              <a:defRPr sz="788" b="1">
                <a:solidFill>
                  <a:schemeClr val="accent1"/>
                </a:solidFill>
              </a:defRPr>
            </a:lvl1pPr>
          </a:lstStyle>
          <a:p>
            <a:fld id="{A59FB69D-9E19-4FB8-BEAE-20F88589C44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 userDrawn="1"/>
        </p:nvSpPr>
        <p:spPr bwMode="auto">
          <a:xfrm>
            <a:off x="457200" y="7429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939010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5" r:id="rId1"/>
    <p:sldLayoutId id="2147484206" r:id="rId2"/>
    <p:sldLayoutId id="2147484207" r:id="rId3"/>
    <p:sldLayoutId id="2147484208" r:id="rId4"/>
    <p:sldLayoutId id="2147484209" r:id="rId5"/>
    <p:sldLayoutId id="2147484210" r:id="rId6"/>
    <p:sldLayoutId id="2147484211" r:id="rId7"/>
    <p:sldLayoutId id="2147484212" r:id="rId8"/>
    <p:sldLayoutId id="2147484213" r:id="rId9"/>
    <p:sldLayoutId id="2147484214" r:id="rId10"/>
    <p:sldLayoutId id="2147484215" r:id="rId11"/>
    <p:sldLayoutId id="2147484216" r:id="rId12"/>
    <p:sldLayoutId id="2147484233" r:id="rId13"/>
    <p:sldLayoutId id="2147484234" r:id="rId14"/>
    <p:sldLayoutId id="2147484235" r:id="rId15"/>
    <p:sldLayoutId id="2147484236" r:id="rId16"/>
    <p:sldLayoutId id="2147484237" r:id="rId17"/>
    <p:sldLayoutId id="2147484238" r:id="rId18"/>
    <p:sldLayoutId id="2147484239" r:id="rId19"/>
    <p:sldLayoutId id="2147484240" r:id="rId20"/>
    <p:sldLayoutId id="2147484241" r:id="rId21"/>
    <p:sldLayoutId id="2147484242" r:id="rId22"/>
    <p:sldLayoutId id="2147484243" r:id="rId23"/>
    <p:sldLayoutId id="2147484244" r:id="rId24"/>
    <p:sldLayoutId id="2147484245" r:id="rId25"/>
    <p:sldLayoutId id="2147484246" r:id="rId26"/>
    <p:sldLayoutId id="2147484247" r:id="rId27"/>
    <p:sldLayoutId id="2147484248" r:id="rId28"/>
    <p:sldLayoutId id="2147484249" r:id="rId29"/>
    <p:sldLayoutId id="2147484250" r:id="rId30"/>
    <p:sldLayoutId id="2147484251" r:id="rId31"/>
    <p:sldLayoutId id="2147484252" r:id="rId32"/>
    <p:sldLayoutId id="2147484253" r:id="rId33"/>
    <p:sldLayoutId id="2147484254" r:id="rId34"/>
    <p:sldLayoutId id="2147484255" r:id="rId35"/>
    <p:sldLayoutId id="2147484256" r:id="rId36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6.jpg"/><Relationship Id="rId4" Type="http://schemas.openxmlformats.org/officeDocument/2006/relationships/image" Target="../media/image65.(null)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GP/vgp-assembly/pipelin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tiff"/><Relationship Id="rId5" Type="http://schemas.openxmlformats.org/officeDocument/2006/relationships/image" Target="../media/image76.tiff"/><Relationship Id="rId10" Type="http://schemas.openxmlformats.org/officeDocument/2006/relationships/image" Target="../media/image80.png"/><Relationship Id="rId4" Type="http://schemas.openxmlformats.org/officeDocument/2006/relationships/image" Target="../media/image75.tiff"/><Relationship Id="rId9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BA76B0-13FE-F84A-BBC6-9C57840D5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Arang Rhie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2A261-B587-D947-920E-9D05CF95709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2174" y="3062258"/>
            <a:ext cx="8268126" cy="50009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Adam </a:t>
            </a:r>
            <a:r>
              <a:rPr lang="en-US" dirty="0" err="1"/>
              <a:t>Phillippy’s</a:t>
            </a:r>
            <a:r>
              <a:rPr lang="en-US" dirty="0"/>
              <a:t> Group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Genome Informatics Section, NHGRI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79437-0904-C942-9FEF-F146BF1CF2A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32174" y="3578822"/>
            <a:ext cx="8268126" cy="236135"/>
          </a:xfrm>
        </p:spPr>
        <p:txBody>
          <a:bodyPr/>
          <a:lstStyle/>
          <a:p>
            <a:r>
              <a:rPr lang="en-US" dirty="0"/>
              <a:t>July 18. 2019.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8199269-7D6A-3D46-B9D9-D92AE61B1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reads: </a:t>
            </a:r>
            <a:br>
              <a:rPr lang="en-US" dirty="0"/>
            </a:br>
            <a:r>
              <a:rPr lang="en-US" dirty="0"/>
              <a:t>mapping to 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384237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6D4542-221F-4D4E-93C0-C9BB38E1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through SVs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6B4EACE-9520-D540-A13C-7CB26D95A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743450"/>
            <a:ext cx="8382000" cy="400050"/>
          </a:xfrm>
        </p:spPr>
        <p:txBody>
          <a:bodyPr>
            <a:normAutofit/>
          </a:bodyPr>
          <a:lstStyle/>
          <a:p>
            <a:r>
              <a:rPr lang="en-US" sz="1100" b="1" dirty="0" err="1"/>
              <a:t>Sedlazeck</a:t>
            </a:r>
            <a:r>
              <a:rPr lang="en-US" sz="1100" b="1" dirty="0"/>
              <a:t> et al., Accurate detection of complex structural variations using single-molecule sequencing. </a:t>
            </a:r>
            <a:r>
              <a:rPr lang="en-US" sz="1100" b="1" i="1" dirty="0"/>
              <a:t>Nat Methods </a:t>
            </a:r>
            <a:r>
              <a:rPr lang="en-US" sz="1100" b="1" dirty="0"/>
              <a:t>(2018)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28E1DA8-9E16-FB4B-AF2E-2A7FFA61371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61427" y="1890944"/>
            <a:ext cx="8325373" cy="861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0E6E5A-2E3F-5840-A9DB-DFB1FE85C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700"/>
          <a:stretch/>
        </p:blipFill>
        <p:spPr>
          <a:xfrm>
            <a:off x="457316" y="2776258"/>
            <a:ext cx="8229368" cy="761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8528ED-67D9-F848-853E-F7E3EBA36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738"/>
          <a:stretch/>
        </p:blipFill>
        <p:spPr>
          <a:xfrm>
            <a:off x="4916102" y="4400550"/>
            <a:ext cx="3428999" cy="336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1885A5-2D2F-704A-8746-F2DAC402D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88" b="45368"/>
          <a:stretch/>
        </p:blipFill>
        <p:spPr>
          <a:xfrm>
            <a:off x="4916102" y="4202542"/>
            <a:ext cx="3428999" cy="241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D3F85D-D141-7141-8177-795F96427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3256"/>
          <a:stretch/>
        </p:blipFill>
        <p:spPr>
          <a:xfrm>
            <a:off x="4916101" y="4019550"/>
            <a:ext cx="3428999" cy="2419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9961EA4-4C57-984A-9772-93ABD4CC1956}"/>
              </a:ext>
            </a:extLst>
          </p:cNvPr>
          <p:cNvSpPr txBox="1"/>
          <p:nvPr/>
        </p:nvSpPr>
        <p:spPr>
          <a:xfrm>
            <a:off x="6248400" y="102000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Nanopore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40CE3B-354D-F94E-9DE0-022E4DFBF7C5}"/>
              </a:ext>
            </a:extLst>
          </p:cNvPr>
          <p:cNvSpPr txBox="1"/>
          <p:nvPr/>
        </p:nvSpPr>
        <p:spPr>
          <a:xfrm>
            <a:off x="2313695" y="1021855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B937D9D1-8EEC-C543-B52A-0DECE7F2433A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3E3D1-35C4-B040-8FB1-14BB1F65B26D}"/>
              </a:ext>
            </a:extLst>
          </p:cNvPr>
          <p:cNvSpPr txBox="1"/>
          <p:nvPr/>
        </p:nvSpPr>
        <p:spPr>
          <a:xfrm>
            <a:off x="1120863" y="155283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309AA3-5DBA-0140-A8CD-0174D84BE827}"/>
              </a:ext>
            </a:extLst>
          </p:cNvPr>
          <p:cNvSpPr txBox="1"/>
          <p:nvPr/>
        </p:nvSpPr>
        <p:spPr>
          <a:xfrm>
            <a:off x="2057400" y="1552836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83A26F-5999-0549-AEE0-72454C53C753}"/>
              </a:ext>
            </a:extLst>
          </p:cNvPr>
          <p:cNvSpPr txBox="1"/>
          <p:nvPr/>
        </p:nvSpPr>
        <p:spPr>
          <a:xfrm>
            <a:off x="2797288" y="1552836"/>
            <a:ext cx="86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Transloc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7BD1F9-3775-9648-94E9-EFDF09396330}"/>
              </a:ext>
            </a:extLst>
          </p:cNvPr>
          <p:cNvSpPr txBox="1"/>
          <p:nvPr/>
        </p:nvSpPr>
        <p:spPr>
          <a:xfrm>
            <a:off x="3996086" y="1552836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2FDB82-A24D-4A4D-97B7-A446E3139A4E}"/>
              </a:ext>
            </a:extLst>
          </p:cNvPr>
          <p:cNvSpPr txBox="1"/>
          <p:nvPr/>
        </p:nvSpPr>
        <p:spPr>
          <a:xfrm>
            <a:off x="5105400" y="1554063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BE3BC1-675D-2046-8CE6-CB158BFDA7E0}"/>
              </a:ext>
            </a:extLst>
          </p:cNvPr>
          <p:cNvSpPr txBox="1"/>
          <p:nvPr/>
        </p:nvSpPr>
        <p:spPr>
          <a:xfrm>
            <a:off x="6091009" y="1554063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BE98D0-FC40-574B-83FB-A233E8680CC0}"/>
              </a:ext>
            </a:extLst>
          </p:cNvPr>
          <p:cNvSpPr txBox="1"/>
          <p:nvPr/>
        </p:nvSpPr>
        <p:spPr>
          <a:xfrm>
            <a:off x="6830897" y="1554063"/>
            <a:ext cx="864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Transloc</a:t>
            </a: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D85A2D-6B8F-464C-812B-DC399CACD4F5}"/>
              </a:ext>
            </a:extLst>
          </p:cNvPr>
          <p:cNvSpPr txBox="1"/>
          <p:nvPr/>
        </p:nvSpPr>
        <p:spPr>
          <a:xfrm>
            <a:off x="8034686" y="1554063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Inv</a:t>
            </a:r>
          </a:p>
        </p:txBody>
      </p:sp>
    </p:spTree>
    <p:extLst>
      <p:ext uri="{BB962C8B-B14F-4D97-AF65-F5344CB8AC3E}">
        <p14:creationId xmlns:p14="http://schemas.microsoft.com/office/powerpoint/2010/main" val="1155423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95BA-C878-C44C-A278-78259CFE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3" y="262890"/>
            <a:ext cx="8279894" cy="556260"/>
          </a:xfrm>
        </p:spPr>
        <p:txBody>
          <a:bodyPr/>
          <a:lstStyle/>
          <a:p>
            <a:r>
              <a:rPr lang="en-US" dirty="0"/>
              <a:t>SV Calling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8578179-6DA0-904D-8D62-F56287DBE5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743450"/>
            <a:ext cx="8382000" cy="400050"/>
          </a:xfrm>
        </p:spPr>
        <p:txBody>
          <a:bodyPr>
            <a:normAutofit/>
          </a:bodyPr>
          <a:lstStyle/>
          <a:p>
            <a:r>
              <a:rPr lang="en-US" sz="1100" b="1" dirty="0" err="1"/>
              <a:t>Sedlazeck</a:t>
            </a:r>
            <a:r>
              <a:rPr lang="en-US" sz="1100" b="1" dirty="0"/>
              <a:t> et al., Accurate detection of complex structural variations using single-molecule sequencing. </a:t>
            </a:r>
            <a:r>
              <a:rPr lang="en-US" sz="1100" b="1" i="1" dirty="0"/>
              <a:t>Nat Methods </a:t>
            </a:r>
            <a:r>
              <a:rPr lang="en-US" sz="1100" b="1" dirty="0"/>
              <a:t>(2018)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00051-FFE1-0F42-90B6-E0C1B4C7E8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3" t="50000"/>
          <a:stretch/>
        </p:blipFill>
        <p:spPr>
          <a:xfrm>
            <a:off x="506026" y="1804309"/>
            <a:ext cx="8104573" cy="1605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8DDB22-B1B2-7242-8E42-954A8CE2234E}"/>
              </a:ext>
            </a:extLst>
          </p:cNvPr>
          <p:cNvSpPr txBox="1"/>
          <p:nvPr/>
        </p:nvSpPr>
        <p:spPr>
          <a:xfrm>
            <a:off x="6131248" y="104059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Nanopore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E7FB7-7778-DC44-A5FB-C404A6F9C0CD}"/>
              </a:ext>
            </a:extLst>
          </p:cNvPr>
          <p:cNvSpPr txBox="1"/>
          <p:nvPr/>
        </p:nvSpPr>
        <p:spPr>
          <a:xfrm>
            <a:off x="2513983" y="105941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PacBio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8486D-E569-A344-B709-29608F5FF2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49"/>
          <a:stretch/>
        </p:blipFill>
        <p:spPr>
          <a:xfrm>
            <a:off x="1066800" y="1632181"/>
            <a:ext cx="3505200" cy="113604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5D164F6-7A63-2A40-8F81-6AAF5903A1E3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52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1F297-754A-2045-BD34-A5C2DC7953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 your own reference (assembly)</a:t>
            </a:r>
          </a:p>
        </p:txBody>
      </p:sp>
    </p:spTree>
    <p:extLst>
      <p:ext uri="{BB962C8B-B14F-4D97-AF65-F5344CB8AC3E}">
        <p14:creationId xmlns:p14="http://schemas.microsoft.com/office/powerpoint/2010/main" val="2053928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66DB8A-E0AA-BD45-AD0D-A5EA97849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 human reference genome is incomplete</a:t>
            </a:r>
          </a:p>
          <a:p>
            <a:pPr lvl="1"/>
            <a:r>
              <a:rPr lang="en-US" dirty="0"/>
              <a:t>368 unresolved issues, 102 gaps</a:t>
            </a:r>
          </a:p>
          <a:p>
            <a:pPr lvl="1"/>
            <a:r>
              <a:rPr lang="en-US" dirty="0"/>
              <a:t>Segmental duplications, satellites, </a:t>
            </a:r>
            <a:r>
              <a:rPr lang="en-US" dirty="0" err="1"/>
              <a:t>rDNAs</a:t>
            </a:r>
            <a:endParaRPr lang="en-US" dirty="0"/>
          </a:p>
          <a:p>
            <a:pPr lvl="1"/>
            <a:r>
              <a:rPr lang="en-US" dirty="0"/>
              <a:t>Modeled centromeres, telomeres, heterochromatin</a:t>
            </a:r>
          </a:p>
          <a:p>
            <a:r>
              <a:rPr lang="en-US" b="1" dirty="0"/>
              <a:t>These gaps contain important information</a:t>
            </a:r>
          </a:p>
          <a:p>
            <a:pPr lvl="1"/>
            <a:r>
              <a:rPr lang="en-US" dirty="0"/>
              <a:t>Missing reference sequence leads to analysis artifacts</a:t>
            </a:r>
          </a:p>
          <a:p>
            <a:pPr lvl="1"/>
            <a:r>
              <a:rPr lang="en-US" dirty="0"/>
              <a:t>Variation in these gaps is unexplored (e.g. </a:t>
            </a:r>
            <a:r>
              <a:rPr lang="en-US" dirty="0" err="1"/>
              <a:t>rDNAs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don’t know what we don’t know…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3C8927-9551-6443-B506-2F4DF518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Annoying fact...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50120C10-F220-6246-B123-1A2DC2D58BC5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3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CE40C-A2F3-E749-BA48-20223DE40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Repeats are long, reads are short</a:t>
            </a:r>
            <a:endParaRPr lang="en-US" sz="1350" dirty="0"/>
          </a:p>
          <a:p>
            <a:r>
              <a:rPr lang="en-US" sz="2700" dirty="0"/>
              <a:t>“If the overlap is of </a:t>
            </a:r>
            <a:r>
              <a:rPr lang="en-US" sz="2700" b="1" dirty="0"/>
              <a:t>sufficient length to distinguish it from being a repeat</a:t>
            </a:r>
            <a:r>
              <a:rPr lang="en-US" sz="2700" dirty="0"/>
              <a:t> in the sequence the two sequences must be contiguous.”</a:t>
            </a:r>
          </a:p>
          <a:p>
            <a:pPr marL="457189" lvl="1" indent="0">
              <a:buNone/>
            </a:pPr>
            <a:r>
              <a:rPr lang="en-US" sz="1950" dirty="0"/>
              <a:t>— Rodger </a:t>
            </a:r>
            <a:r>
              <a:rPr lang="en-US" sz="1950" dirty="0" err="1"/>
              <a:t>Staden</a:t>
            </a:r>
            <a:r>
              <a:rPr lang="en-US" sz="1950" dirty="0"/>
              <a:t>, 1979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D8A05B-057B-F944-8192-CB53412B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B79715-377C-2441-A53E-A3DF47078B03}"/>
              </a:ext>
            </a:extLst>
          </p:cNvPr>
          <p:cNvGrpSpPr/>
          <p:nvPr/>
        </p:nvGrpSpPr>
        <p:grpSpPr>
          <a:xfrm>
            <a:off x="800100" y="3543300"/>
            <a:ext cx="3872753" cy="114300"/>
            <a:chOff x="1066800" y="4876800"/>
            <a:chExt cx="5163670" cy="152400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A0404F-204C-B644-82DB-2E7874CCC46A}"/>
                </a:ext>
              </a:extLst>
            </p:cNvPr>
            <p:cNvCxnSpPr>
              <a:cxnSpLocks/>
            </p:cNvCxnSpPr>
            <p:nvPr/>
          </p:nvCxnSpPr>
          <p:spPr>
            <a:xfrm>
              <a:off x="1066800" y="4876800"/>
              <a:ext cx="3599329" cy="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6A547DC-4662-AC4F-8EF5-27ED6832D8EE}"/>
                </a:ext>
              </a:extLst>
            </p:cNvPr>
            <p:cNvCxnSpPr>
              <a:cxnSpLocks/>
            </p:cNvCxnSpPr>
            <p:nvPr/>
          </p:nvCxnSpPr>
          <p:spPr>
            <a:xfrm>
              <a:off x="2707341" y="5029200"/>
              <a:ext cx="3523129" cy="0"/>
            </a:xfrm>
            <a:prstGeom prst="straightConnector1">
              <a:avLst/>
            </a:prstGeom>
            <a:ln w="38100"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263DE5D-BD8E-7643-8B65-08101C3108DB}"/>
              </a:ext>
            </a:extLst>
          </p:cNvPr>
          <p:cNvGrpSpPr/>
          <p:nvPr/>
        </p:nvGrpSpPr>
        <p:grpSpPr>
          <a:xfrm>
            <a:off x="5772150" y="3508467"/>
            <a:ext cx="2794609" cy="1075769"/>
            <a:chOff x="7696200" y="4677956"/>
            <a:chExt cx="3726145" cy="1434358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8CF320-9032-4D4F-9FB6-C5CBC2AB5FC1}"/>
                </a:ext>
              </a:extLst>
            </p:cNvPr>
            <p:cNvSpPr/>
            <p:nvPr/>
          </p:nvSpPr>
          <p:spPr>
            <a:xfrm rot="10479810">
              <a:off x="8953132" y="5240248"/>
              <a:ext cx="1301801" cy="872066"/>
            </a:xfrm>
            <a:custGeom>
              <a:avLst/>
              <a:gdLst>
                <a:gd name="connsiteX0" fmla="*/ 489209 w 2160910"/>
                <a:gd name="connsiteY0" fmla="*/ 43752 h 930776"/>
                <a:gd name="connsiteX1" fmla="*/ 5115 w 2160910"/>
                <a:gd name="connsiteY1" fmla="*/ 487505 h 930776"/>
                <a:gd name="connsiteX2" fmla="*/ 771598 w 2160910"/>
                <a:gd name="connsiteY2" fmla="*/ 837129 h 930776"/>
                <a:gd name="connsiteX3" fmla="*/ 1712892 w 2160910"/>
                <a:gd name="connsiteY3" fmla="*/ 890917 h 930776"/>
                <a:gd name="connsiteX4" fmla="*/ 2156645 w 2160910"/>
                <a:gd name="connsiteY4" fmla="*/ 312693 h 930776"/>
                <a:gd name="connsiteX5" fmla="*/ 1470845 w 2160910"/>
                <a:gd name="connsiteY5" fmla="*/ 43752 h 930776"/>
                <a:gd name="connsiteX6" fmla="*/ 489209 w 2160910"/>
                <a:gd name="connsiteY6" fmla="*/ 43752 h 93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910" h="930776">
                  <a:moveTo>
                    <a:pt x="489209" y="43752"/>
                  </a:moveTo>
                  <a:cubicBezTo>
                    <a:pt x="244921" y="117711"/>
                    <a:pt x="-41950" y="355275"/>
                    <a:pt x="5115" y="487505"/>
                  </a:cubicBezTo>
                  <a:cubicBezTo>
                    <a:pt x="52180" y="619735"/>
                    <a:pt x="486968" y="769894"/>
                    <a:pt x="771598" y="837129"/>
                  </a:cubicBezTo>
                  <a:cubicBezTo>
                    <a:pt x="1056228" y="904364"/>
                    <a:pt x="1482051" y="978323"/>
                    <a:pt x="1712892" y="890917"/>
                  </a:cubicBezTo>
                  <a:cubicBezTo>
                    <a:pt x="1943733" y="803511"/>
                    <a:pt x="2196986" y="453887"/>
                    <a:pt x="2156645" y="312693"/>
                  </a:cubicBezTo>
                  <a:cubicBezTo>
                    <a:pt x="2116304" y="171499"/>
                    <a:pt x="1750992" y="84093"/>
                    <a:pt x="1470845" y="43752"/>
                  </a:cubicBezTo>
                  <a:cubicBezTo>
                    <a:pt x="1190698" y="3411"/>
                    <a:pt x="733497" y="-30207"/>
                    <a:pt x="489209" y="43752"/>
                  </a:cubicBezTo>
                  <a:close/>
                </a:path>
              </a:pathLst>
            </a:cu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16E7657-EEEC-8F4F-B03A-04FC8F3E4E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200" y="5243590"/>
              <a:ext cx="1510344" cy="11896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72E9CD-214E-1342-AA89-D135CD682C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6144" y="5187749"/>
              <a:ext cx="1606201" cy="55841"/>
            </a:xfrm>
            <a:prstGeom prst="line">
              <a:avLst/>
            </a:prstGeom>
            <a:ln w="762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2CB153E-BCDC-C34F-A576-F09DC1A1FE8F}"/>
                </a:ext>
              </a:extLst>
            </p:cNvPr>
            <p:cNvSpPr/>
            <p:nvPr/>
          </p:nvSpPr>
          <p:spPr>
            <a:xfrm>
              <a:off x="8721804" y="5255486"/>
              <a:ext cx="1405142" cy="579712"/>
            </a:xfrm>
            <a:custGeom>
              <a:avLst/>
              <a:gdLst>
                <a:gd name="connsiteX0" fmla="*/ 489209 w 2160910"/>
                <a:gd name="connsiteY0" fmla="*/ 43752 h 930776"/>
                <a:gd name="connsiteX1" fmla="*/ 5115 w 2160910"/>
                <a:gd name="connsiteY1" fmla="*/ 487505 h 930776"/>
                <a:gd name="connsiteX2" fmla="*/ 771598 w 2160910"/>
                <a:gd name="connsiteY2" fmla="*/ 837129 h 930776"/>
                <a:gd name="connsiteX3" fmla="*/ 1712892 w 2160910"/>
                <a:gd name="connsiteY3" fmla="*/ 890917 h 930776"/>
                <a:gd name="connsiteX4" fmla="*/ 2156645 w 2160910"/>
                <a:gd name="connsiteY4" fmla="*/ 312693 h 930776"/>
                <a:gd name="connsiteX5" fmla="*/ 1470845 w 2160910"/>
                <a:gd name="connsiteY5" fmla="*/ 43752 h 930776"/>
                <a:gd name="connsiteX6" fmla="*/ 489209 w 2160910"/>
                <a:gd name="connsiteY6" fmla="*/ 43752 h 93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910" h="930776">
                  <a:moveTo>
                    <a:pt x="489209" y="43752"/>
                  </a:moveTo>
                  <a:cubicBezTo>
                    <a:pt x="244921" y="117711"/>
                    <a:pt x="-41950" y="355275"/>
                    <a:pt x="5115" y="487505"/>
                  </a:cubicBezTo>
                  <a:cubicBezTo>
                    <a:pt x="52180" y="619735"/>
                    <a:pt x="486968" y="769894"/>
                    <a:pt x="771598" y="837129"/>
                  </a:cubicBezTo>
                  <a:cubicBezTo>
                    <a:pt x="1056228" y="904364"/>
                    <a:pt x="1482051" y="978323"/>
                    <a:pt x="1712892" y="890917"/>
                  </a:cubicBezTo>
                  <a:cubicBezTo>
                    <a:pt x="1943733" y="803511"/>
                    <a:pt x="2196986" y="453887"/>
                    <a:pt x="2156645" y="312693"/>
                  </a:cubicBezTo>
                  <a:cubicBezTo>
                    <a:pt x="2116304" y="171499"/>
                    <a:pt x="1750992" y="84093"/>
                    <a:pt x="1470845" y="43752"/>
                  </a:cubicBezTo>
                  <a:cubicBezTo>
                    <a:pt x="1190698" y="3411"/>
                    <a:pt x="733497" y="-30207"/>
                    <a:pt x="489209" y="43752"/>
                  </a:cubicBezTo>
                  <a:close/>
                </a:path>
              </a:pathLst>
            </a:cu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12EC58F-D705-904A-8C96-AF3CDFECB20B}"/>
                </a:ext>
              </a:extLst>
            </p:cNvPr>
            <p:cNvSpPr/>
            <p:nvPr/>
          </p:nvSpPr>
          <p:spPr>
            <a:xfrm flipV="1">
              <a:off x="8721803" y="4677956"/>
              <a:ext cx="1510344" cy="566758"/>
            </a:xfrm>
            <a:custGeom>
              <a:avLst/>
              <a:gdLst>
                <a:gd name="connsiteX0" fmla="*/ 489209 w 2160910"/>
                <a:gd name="connsiteY0" fmla="*/ 43752 h 930776"/>
                <a:gd name="connsiteX1" fmla="*/ 5115 w 2160910"/>
                <a:gd name="connsiteY1" fmla="*/ 487505 h 930776"/>
                <a:gd name="connsiteX2" fmla="*/ 771598 w 2160910"/>
                <a:gd name="connsiteY2" fmla="*/ 837129 h 930776"/>
                <a:gd name="connsiteX3" fmla="*/ 1712892 w 2160910"/>
                <a:gd name="connsiteY3" fmla="*/ 890917 h 930776"/>
                <a:gd name="connsiteX4" fmla="*/ 2156645 w 2160910"/>
                <a:gd name="connsiteY4" fmla="*/ 312693 h 930776"/>
                <a:gd name="connsiteX5" fmla="*/ 1470845 w 2160910"/>
                <a:gd name="connsiteY5" fmla="*/ 43752 h 930776"/>
                <a:gd name="connsiteX6" fmla="*/ 489209 w 2160910"/>
                <a:gd name="connsiteY6" fmla="*/ 43752 h 93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910" h="930776">
                  <a:moveTo>
                    <a:pt x="489209" y="43752"/>
                  </a:moveTo>
                  <a:cubicBezTo>
                    <a:pt x="244921" y="117711"/>
                    <a:pt x="-41950" y="355275"/>
                    <a:pt x="5115" y="487505"/>
                  </a:cubicBezTo>
                  <a:cubicBezTo>
                    <a:pt x="52180" y="619735"/>
                    <a:pt x="486968" y="769894"/>
                    <a:pt x="771598" y="837129"/>
                  </a:cubicBezTo>
                  <a:cubicBezTo>
                    <a:pt x="1056228" y="904364"/>
                    <a:pt x="1482051" y="978323"/>
                    <a:pt x="1712892" y="890917"/>
                  </a:cubicBezTo>
                  <a:cubicBezTo>
                    <a:pt x="1943733" y="803511"/>
                    <a:pt x="2196986" y="453887"/>
                    <a:pt x="2156645" y="312693"/>
                  </a:cubicBezTo>
                  <a:cubicBezTo>
                    <a:pt x="2116304" y="171499"/>
                    <a:pt x="1750992" y="84093"/>
                    <a:pt x="1470845" y="43752"/>
                  </a:cubicBezTo>
                  <a:cubicBezTo>
                    <a:pt x="1190698" y="3411"/>
                    <a:pt x="733497" y="-30207"/>
                    <a:pt x="489209" y="43752"/>
                  </a:cubicBezTo>
                  <a:close/>
                </a:path>
              </a:pathLst>
            </a:cu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ight Arrow 53">
              <a:extLst>
                <a:ext uri="{FF2B5EF4-FFF2-40B4-BE49-F238E27FC236}">
                  <a16:creationId xmlns:a16="http://schemas.microsoft.com/office/drawing/2014/main" id="{5C6080F3-82A7-F74E-993D-1387AF9C7C75}"/>
                </a:ext>
              </a:extLst>
            </p:cNvPr>
            <p:cNvSpPr/>
            <p:nvPr/>
          </p:nvSpPr>
          <p:spPr>
            <a:xfrm>
              <a:off x="8863112" y="4964384"/>
              <a:ext cx="1423888" cy="657470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2A6EF08-1E79-9A4F-BCF4-00234086FC78}"/>
              </a:ext>
            </a:extLst>
          </p:cNvPr>
          <p:cNvGrpSpPr/>
          <p:nvPr/>
        </p:nvGrpSpPr>
        <p:grpSpPr>
          <a:xfrm>
            <a:off x="800100" y="3771900"/>
            <a:ext cx="4114800" cy="911228"/>
            <a:chOff x="1066800" y="5029200"/>
            <a:chExt cx="5486400" cy="12149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170C9F-2A43-9F49-8F85-03790DA7A86C}"/>
                </a:ext>
              </a:extLst>
            </p:cNvPr>
            <p:cNvSpPr/>
            <p:nvPr/>
          </p:nvSpPr>
          <p:spPr>
            <a:xfrm>
              <a:off x="1066800" y="5242560"/>
              <a:ext cx="5486400" cy="9144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E74258-213A-4245-B646-CF2AE02272C1}"/>
                </a:ext>
              </a:extLst>
            </p:cNvPr>
            <p:cNvCxnSpPr>
              <a:cxnSpLocks/>
            </p:cNvCxnSpPr>
            <p:nvPr/>
          </p:nvCxnSpPr>
          <p:spPr>
            <a:xfrm>
              <a:off x="1524000" y="56345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F135F00-9A2A-F94E-ADBC-E3A144FE8E87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57869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6C0DA5-430B-DE4A-9F9D-2F25D79065A8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59393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618E52-C983-4346-A7FA-13A384B810B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60917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4F3666-4E54-9342-98CD-ABE2DFE5E8C1}"/>
                </a:ext>
              </a:extLst>
            </p:cNvPr>
            <p:cNvCxnSpPr>
              <a:cxnSpLocks/>
            </p:cNvCxnSpPr>
            <p:nvPr/>
          </p:nvCxnSpPr>
          <p:spPr>
            <a:xfrm>
              <a:off x="2133600" y="62441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98A301D-DC74-4641-AA17-D7D477D0F1A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56345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56F5AA2-90F4-3E41-B944-E9B08FFD22EC}"/>
                </a:ext>
              </a:extLst>
            </p:cNvPr>
            <p:cNvCxnSpPr>
              <a:cxnSpLocks/>
            </p:cNvCxnSpPr>
            <p:nvPr/>
          </p:nvCxnSpPr>
          <p:spPr>
            <a:xfrm>
              <a:off x="2895600" y="57869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6CA549-6C5D-0C45-9C32-49E48244F0E3}"/>
                </a:ext>
              </a:extLst>
            </p:cNvPr>
            <p:cNvCxnSpPr>
              <a:cxnSpLocks/>
            </p:cNvCxnSpPr>
            <p:nvPr/>
          </p:nvCxnSpPr>
          <p:spPr>
            <a:xfrm>
              <a:off x="3048000" y="59393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E70FD3-5D5C-9F43-A851-3BFB6EB87B91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0" y="60917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87E17D-AA03-4D40-82CF-875F297CB3E1}"/>
                </a:ext>
              </a:extLst>
            </p:cNvPr>
            <p:cNvCxnSpPr>
              <a:cxnSpLocks/>
            </p:cNvCxnSpPr>
            <p:nvPr/>
          </p:nvCxnSpPr>
          <p:spPr>
            <a:xfrm>
              <a:off x="3352800" y="624417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84EB7FE-59D5-9244-B15C-7ADA2AA4303C}"/>
                </a:ext>
              </a:extLst>
            </p:cNvPr>
            <p:cNvCxnSpPr>
              <a:cxnSpLocks/>
            </p:cNvCxnSpPr>
            <p:nvPr/>
          </p:nvCxnSpPr>
          <p:spPr>
            <a:xfrm>
              <a:off x="3962400" y="56310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2A573F6-9DB9-E842-ADE5-E9B17772FBC2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57834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DCD4FA-9EAE-5048-B45C-A015FC446373}"/>
                </a:ext>
              </a:extLst>
            </p:cNvPr>
            <p:cNvCxnSpPr>
              <a:cxnSpLocks/>
            </p:cNvCxnSpPr>
            <p:nvPr/>
          </p:nvCxnSpPr>
          <p:spPr>
            <a:xfrm>
              <a:off x="4267200" y="59358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C09DF73-ECC1-074A-894D-C370B8CF97D7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60882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2BB3E4-179A-A544-9899-0C904B419C1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62406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CE30C42-990D-E741-906A-79BC3F4FEDE7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56310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9AE373A-3510-D744-8B9F-EFB74A498F1C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57834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DBCE00C-0A36-2F4B-957F-39DCCB59BDA8}"/>
                </a:ext>
              </a:extLst>
            </p:cNvPr>
            <p:cNvCxnSpPr>
              <a:cxnSpLocks/>
            </p:cNvCxnSpPr>
            <p:nvPr/>
          </p:nvCxnSpPr>
          <p:spPr>
            <a:xfrm>
              <a:off x="5562600" y="59358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D4A2468-E847-564F-9CA2-15F041388343}"/>
                </a:ext>
              </a:extLst>
            </p:cNvPr>
            <p:cNvCxnSpPr>
              <a:cxnSpLocks/>
            </p:cNvCxnSpPr>
            <p:nvPr/>
          </p:nvCxnSpPr>
          <p:spPr>
            <a:xfrm>
              <a:off x="5715000" y="60882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4F4FA08-7534-C54B-87E7-8E36E1151951}"/>
                </a:ext>
              </a:extLst>
            </p:cNvPr>
            <p:cNvCxnSpPr>
              <a:cxnSpLocks/>
            </p:cNvCxnSpPr>
            <p:nvPr/>
          </p:nvCxnSpPr>
          <p:spPr>
            <a:xfrm>
              <a:off x="5867400" y="6240612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ight Arrow 55">
              <a:extLst>
                <a:ext uri="{FF2B5EF4-FFF2-40B4-BE49-F238E27FC236}">
                  <a16:creationId xmlns:a16="http://schemas.microsoft.com/office/drawing/2014/main" id="{73AE8F1C-5B6F-7E4C-B852-E517AE9E800D}"/>
                </a:ext>
              </a:extLst>
            </p:cNvPr>
            <p:cNvSpPr/>
            <p:nvPr/>
          </p:nvSpPr>
          <p:spPr>
            <a:xfrm>
              <a:off x="1524000" y="5029200"/>
              <a:ext cx="918888" cy="501944"/>
            </a:xfrm>
            <a:prstGeom prst="rightArrow">
              <a:avLst>
                <a:gd name="adj1" fmla="val 73762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5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  <p:sp>
          <p:nvSpPr>
            <p:cNvPr id="60" name="Right Arrow 59">
              <a:extLst>
                <a:ext uri="{FF2B5EF4-FFF2-40B4-BE49-F238E27FC236}">
                  <a16:creationId xmlns:a16="http://schemas.microsoft.com/office/drawing/2014/main" id="{334EA593-D8D8-DF4E-9460-43E2CB173321}"/>
                </a:ext>
              </a:extLst>
            </p:cNvPr>
            <p:cNvSpPr/>
            <p:nvPr/>
          </p:nvSpPr>
          <p:spPr>
            <a:xfrm>
              <a:off x="2830542" y="5043398"/>
              <a:ext cx="903258" cy="501944"/>
            </a:xfrm>
            <a:prstGeom prst="rightArrow">
              <a:avLst>
                <a:gd name="adj1" fmla="val 73762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5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  <p:sp>
          <p:nvSpPr>
            <p:cNvPr id="61" name="Right Arrow 60">
              <a:extLst>
                <a:ext uri="{FF2B5EF4-FFF2-40B4-BE49-F238E27FC236}">
                  <a16:creationId xmlns:a16="http://schemas.microsoft.com/office/drawing/2014/main" id="{2145E47E-869F-4441-906A-53EE7C93EE08}"/>
                </a:ext>
              </a:extLst>
            </p:cNvPr>
            <p:cNvSpPr/>
            <p:nvPr/>
          </p:nvSpPr>
          <p:spPr>
            <a:xfrm>
              <a:off x="3998834" y="5029200"/>
              <a:ext cx="954166" cy="501944"/>
            </a:xfrm>
            <a:prstGeom prst="rightArrow">
              <a:avLst>
                <a:gd name="adj1" fmla="val 73762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5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  <p:sp>
          <p:nvSpPr>
            <p:cNvPr id="62" name="Right Arrow 61">
              <a:extLst>
                <a:ext uri="{FF2B5EF4-FFF2-40B4-BE49-F238E27FC236}">
                  <a16:creationId xmlns:a16="http://schemas.microsoft.com/office/drawing/2014/main" id="{CF2D663F-5C47-9648-9E38-FBDB03DE5428}"/>
                </a:ext>
              </a:extLst>
            </p:cNvPr>
            <p:cNvSpPr/>
            <p:nvPr/>
          </p:nvSpPr>
          <p:spPr>
            <a:xfrm>
              <a:off x="5382615" y="5039840"/>
              <a:ext cx="941985" cy="501944"/>
            </a:xfrm>
            <a:prstGeom prst="rightArrow">
              <a:avLst>
                <a:gd name="adj1" fmla="val 73762"/>
                <a:gd name="adj2" fmla="val 50000"/>
              </a:avLst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500" dirty="0">
                  <a:solidFill>
                    <a:schemeClr val="accent5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repeat</a:t>
              </a:r>
            </a:p>
          </p:txBody>
        </p:sp>
      </p:grpSp>
      <p:sp>
        <p:nvSpPr>
          <p:cNvPr id="40" name="Slide Number Placeholder 3">
            <a:extLst>
              <a:ext uri="{FF2B5EF4-FFF2-40B4-BE49-F238E27FC236}">
                <a16:creationId xmlns:a16="http://schemas.microsoft.com/office/drawing/2014/main" id="{34C7221E-724B-814B-87D0-A80F99F59D46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BF50D0-9202-F443-93ED-72D0F3F49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How long are the repeats?</a:t>
            </a:r>
          </a:p>
          <a:p>
            <a:pPr lvl="1"/>
            <a:r>
              <a:rPr lang="en-US" dirty="0"/>
              <a:t>7 </a:t>
            </a:r>
            <a:r>
              <a:rPr lang="en-US" dirty="0" err="1"/>
              <a:t>kbp</a:t>
            </a:r>
            <a:r>
              <a:rPr lang="en-US" dirty="0"/>
              <a:t> LINEs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Mbp</a:t>
            </a:r>
            <a:r>
              <a:rPr lang="en-US" dirty="0"/>
              <a:t>+ rDNA arrays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Mbp</a:t>
            </a:r>
            <a:r>
              <a:rPr lang="en-US" dirty="0"/>
              <a:t>+ centromere arrays</a:t>
            </a:r>
          </a:p>
          <a:p>
            <a:pPr lvl="1"/>
            <a:r>
              <a:rPr lang="en-US" dirty="0"/>
              <a:t>10 </a:t>
            </a:r>
            <a:r>
              <a:rPr lang="en-US" dirty="0" err="1"/>
              <a:t>Mbp</a:t>
            </a:r>
            <a:r>
              <a:rPr lang="en-US" dirty="0"/>
              <a:t>+ heterochromatin blocks</a:t>
            </a:r>
          </a:p>
          <a:p>
            <a:r>
              <a:rPr lang="en-US" b="1" dirty="0"/>
              <a:t>Coverage and accuracy matter too</a:t>
            </a:r>
          </a:p>
          <a:p>
            <a:pPr lvl="1"/>
            <a:r>
              <a:rPr lang="en-US" dirty="0"/>
              <a:t>1,000X of 100 </a:t>
            </a:r>
            <a:r>
              <a:rPr lang="en-US" dirty="0" err="1"/>
              <a:t>bp</a:t>
            </a:r>
            <a:r>
              <a:rPr lang="en-US" dirty="0"/>
              <a:t> reads at 100% accuracy? </a:t>
            </a:r>
            <a:r>
              <a:rPr lang="en-US" dirty="0">
                <a:solidFill>
                  <a:srgbClr val="FF0000"/>
                </a:solidFill>
              </a:rPr>
              <a:t>NO</a:t>
            </a:r>
          </a:p>
          <a:p>
            <a:pPr lvl="1"/>
            <a:r>
              <a:rPr lang="en-US" dirty="0"/>
              <a:t>10X of 10,000,000 </a:t>
            </a:r>
            <a:r>
              <a:rPr lang="en-US" dirty="0" err="1"/>
              <a:t>bp</a:t>
            </a:r>
            <a:r>
              <a:rPr lang="en-US" dirty="0"/>
              <a:t> reads at 100% accuracy, </a:t>
            </a:r>
            <a:r>
              <a:rPr lang="en-US" dirty="0">
                <a:solidFill>
                  <a:schemeClr val="accent4"/>
                </a:solidFill>
              </a:rPr>
              <a:t>YES</a:t>
            </a:r>
          </a:p>
          <a:p>
            <a:pPr lvl="1"/>
            <a:r>
              <a:rPr lang="en-US" dirty="0"/>
              <a:t>100X of 100,000 </a:t>
            </a:r>
            <a:r>
              <a:rPr lang="en-US" dirty="0" err="1"/>
              <a:t>bp</a:t>
            </a:r>
            <a:r>
              <a:rPr lang="en-US" dirty="0"/>
              <a:t> reads at 90% accuracy, </a:t>
            </a:r>
            <a:r>
              <a:rPr lang="en-US" dirty="0">
                <a:solidFill>
                  <a:srgbClr val="FFC000"/>
                </a:solidFill>
              </a:rPr>
              <a:t>MAYBE?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3275F8-394F-B54F-B04D-B0E53641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How long do reads need to be, for human?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B26442-13B0-9247-9154-EFA0823572A3}"/>
              </a:ext>
            </a:extLst>
          </p:cNvPr>
          <p:cNvGrpSpPr/>
          <p:nvPr/>
        </p:nvGrpSpPr>
        <p:grpSpPr>
          <a:xfrm>
            <a:off x="6047789" y="947338"/>
            <a:ext cx="2912977" cy="1761795"/>
            <a:chOff x="8001000" y="1263118"/>
            <a:chExt cx="3883969" cy="234905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C7D7D76-FBFB-4C45-A47B-4AE74F2D7499}"/>
                </a:ext>
              </a:extLst>
            </p:cNvPr>
            <p:cNvSpPr txBox="1"/>
            <p:nvPr/>
          </p:nvSpPr>
          <p:spPr>
            <a:xfrm>
              <a:off x="8001000" y="3027401"/>
              <a:ext cx="388396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2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&gt;50% of the genome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78F01-ED28-5F4D-8C96-366EE5256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822" y="1263118"/>
              <a:ext cx="3327838" cy="1835150"/>
            </a:xfrm>
            <a:prstGeom prst="rect">
              <a:avLst/>
            </a:prstGeom>
          </p:spPr>
        </p:pic>
      </p:grp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1E55BDC-76CA-154D-8115-FFDB26688300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29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genome, 2001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ref28 NG50 contig 0.5 </a:t>
            </a:r>
            <a:r>
              <a:rPr lang="en-US" dirty="0" err="1"/>
              <a:t>Mbp</a:t>
            </a:r>
            <a:endParaRPr lang="en-US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80004" y="952500"/>
            <a:ext cx="3452229" cy="3657600"/>
            <a:chOff x="826204" y="454969"/>
            <a:chExt cx="4431596" cy="46952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204" y="4898083"/>
              <a:ext cx="4412546" cy="25211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204" y="3312469"/>
              <a:ext cx="4429603" cy="164276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5254" y="454969"/>
              <a:ext cx="4412546" cy="267146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6204" y="3126432"/>
              <a:ext cx="4412546" cy="17145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0701" y="934086"/>
            <a:ext cx="2596064" cy="16268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1" y="2675251"/>
            <a:ext cx="2596064" cy="20681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91AFEF-AFB8-804D-BD0F-B13CD323B381}"/>
              </a:ext>
            </a:extLst>
          </p:cNvPr>
          <p:cNvSpPr txBox="1"/>
          <p:nvPr/>
        </p:nvSpPr>
        <p:spPr>
          <a:xfrm>
            <a:off x="6172200" y="346494"/>
            <a:ext cx="2754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10 years, $3 billion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4EA4553E-FBC3-014B-901D-45DC5E4C2486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37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DF8-E26C-A542-BD55-94D5AF8A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CDDDE-0435-E246-9909-05EF9A2F6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8B9C9-4704-EF46-B00A-37C274AF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692A9-51BF-2448-877B-2F2FF3A0FEF1}"/>
              </a:ext>
            </a:extLst>
          </p:cNvPr>
          <p:cNvSpPr txBox="1"/>
          <p:nvPr/>
        </p:nvSpPr>
        <p:spPr>
          <a:xfrm>
            <a:off x="3080601" y="3563407"/>
            <a:ext cx="3365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Robert (Bob) Waterson, UW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Biology of Genomes 2019, CSHL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D5328-9B7F-B64D-B7F0-ABB1755B0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1" y="3563407"/>
            <a:ext cx="2353313" cy="130739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9717B9B-6487-B94D-9B45-F24A63DCCDA4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65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0C69-F9EE-724E-BD66-F07297D1E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genome, 2017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CA673-5A5B-D145-905D-A8F51F1BF328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GRCh38 NG50 contig 56.4 </a:t>
            </a:r>
            <a:r>
              <a:rPr lang="en-US" dirty="0" err="1"/>
              <a:t>Mbp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165B3E-F975-1E4B-BFF7-AB67C2E32179}"/>
              </a:ext>
            </a:extLst>
          </p:cNvPr>
          <p:cNvGrpSpPr/>
          <p:nvPr/>
        </p:nvGrpSpPr>
        <p:grpSpPr>
          <a:xfrm>
            <a:off x="1257301" y="1018310"/>
            <a:ext cx="3283527" cy="3459125"/>
            <a:chOff x="1000323" y="1097280"/>
            <a:chExt cx="4352544" cy="47329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E0D965-E6B6-E842-AEDD-93FA44F42D3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t="62929" b="2099"/>
            <a:stretch/>
          </p:blipFill>
          <p:spPr>
            <a:xfrm>
              <a:off x="1000323" y="4022537"/>
              <a:ext cx="4352544" cy="18076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BB3959-8847-4D4A-A788-9EE5FC39DFEC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b="40359"/>
            <a:stretch/>
          </p:blipFill>
          <p:spPr>
            <a:xfrm>
              <a:off x="1023909" y="1097280"/>
              <a:ext cx="4328160" cy="269443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C90E0F3-E2F3-704F-B67E-73C965797A9E}"/>
              </a:ext>
            </a:extLst>
          </p:cNvPr>
          <p:cNvSpPr txBox="1"/>
          <p:nvPr/>
        </p:nvSpPr>
        <p:spPr>
          <a:xfrm>
            <a:off x="1226129" y="4436741"/>
            <a:ext cx="36893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/>
                <a:cs typeface="Helvetica Neue"/>
              </a:rPr>
              <a:t>13     14     15            16     17   18            19     20    21     22             X 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B8C1E-6A97-094A-BBA0-CB4013479DB4}"/>
              </a:ext>
            </a:extLst>
          </p:cNvPr>
          <p:cNvSpPr txBox="1"/>
          <p:nvPr/>
        </p:nvSpPr>
        <p:spPr>
          <a:xfrm>
            <a:off x="1257300" y="2994509"/>
            <a:ext cx="3513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Helvetica Neue"/>
                <a:cs typeface="Helvetica Neue"/>
              </a:rPr>
              <a:t>1      2      3              4      5               6      7       8      9      10    11    12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565A5F-74DB-8A42-BA17-8E579ECB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1915826"/>
            <a:ext cx="3842538" cy="1970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29D39-35FF-8E49-AC95-D13CF1BB26F1}"/>
              </a:ext>
            </a:extLst>
          </p:cNvPr>
          <p:cNvSpPr txBox="1"/>
          <p:nvPr/>
        </p:nvSpPr>
        <p:spPr>
          <a:xfrm>
            <a:off x="5702482" y="1500326"/>
            <a:ext cx="129073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5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GRCh38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9F1F406E-A707-2F4F-80E0-8B0A765CDC54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6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5141-3704-8F44-B8AA-44A9FD23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human genome,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94C10-AE12-FC4D-AC02-8BF99D03CD5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CHM13 NG50 contig </a:t>
            </a:r>
            <a:r>
              <a:rPr lang="en-US" b="1" dirty="0"/>
              <a:t>75 </a:t>
            </a:r>
            <a:r>
              <a:rPr lang="en-US" b="1" dirty="0" err="1"/>
              <a:t>Mbp</a:t>
            </a:r>
            <a:r>
              <a:rPr lang="en-US" b="1" dirty="0"/>
              <a:t> </a:t>
            </a:r>
            <a:r>
              <a:rPr lang="en-US" dirty="0"/>
              <a:t>(70x PacBio + 35x UL ONT)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63741664-E495-3B44-92F5-0235F234C5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599148" y="1716483"/>
            <a:ext cx="2597617" cy="259761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E1BC4E-6B6B-294C-B388-5103B1F87DAE}"/>
              </a:ext>
            </a:extLst>
          </p:cNvPr>
          <p:cNvGrpSpPr/>
          <p:nvPr/>
        </p:nvGrpSpPr>
        <p:grpSpPr>
          <a:xfrm>
            <a:off x="1065661" y="920352"/>
            <a:ext cx="3808259" cy="3731834"/>
            <a:chOff x="1420881" y="1227136"/>
            <a:chExt cx="5077679" cy="497577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6892D0-A157-464A-8D3A-7F5ED5FC9BC4}"/>
                </a:ext>
              </a:extLst>
            </p:cNvPr>
            <p:cNvSpPr txBox="1"/>
            <p:nvPr/>
          </p:nvSpPr>
          <p:spPr>
            <a:xfrm>
              <a:off x="1676400" y="5915655"/>
              <a:ext cx="4822160" cy="287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 Neue"/>
                  <a:cs typeface="Helvetica Neue"/>
                </a:rPr>
                <a:t>13     14     15            16     17   18            19     20    21     22             X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17C462-D93E-C84E-98DC-A32F5247F472}"/>
                </a:ext>
              </a:extLst>
            </p:cNvPr>
            <p:cNvSpPr txBox="1"/>
            <p:nvPr/>
          </p:nvSpPr>
          <p:spPr>
            <a:xfrm>
              <a:off x="1676400" y="4020388"/>
              <a:ext cx="4684782" cy="287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Helvetica Neue"/>
                  <a:cs typeface="Helvetica Neue"/>
                </a:rPr>
                <a:t>1      2      3              4      5               6      7       8      9      10    11    12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A31706B-29AA-7842-95E6-0843211FAF8A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3212" b="13503"/>
            <a:stretch/>
          </p:blipFill>
          <p:spPr>
            <a:xfrm>
              <a:off x="1421946" y="4148660"/>
              <a:ext cx="4836614" cy="204220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A063C96-1CCC-E74D-A2C6-E4A4F594E3BC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7889"/>
            <a:stretch/>
          </p:blipFill>
          <p:spPr>
            <a:xfrm>
              <a:off x="1420881" y="1227136"/>
              <a:ext cx="4847839" cy="295808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379D46-5070-4644-8296-00679F2D78E2}"/>
              </a:ext>
            </a:extLst>
          </p:cNvPr>
          <p:cNvGrpSpPr/>
          <p:nvPr/>
        </p:nvGrpSpPr>
        <p:grpSpPr>
          <a:xfrm>
            <a:off x="5867400" y="906497"/>
            <a:ext cx="2202117" cy="752555"/>
            <a:chOff x="9296400" y="762000"/>
            <a:chExt cx="2936156" cy="10034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83B97E-81B7-5A4D-8AC3-982DC39EAA5F}"/>
                </a:ext>
              </a:extLst>
            </p:cNvPr>
            <p:cNvSpPr txBox="1"/>
            <p:nvPr/>
          </p:nvSpPr>
          <p:spPr>
            <a:xfrm>
              <a:off x="9443215" y="762000"/>
              <a:ext cx="15906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550" dirty="0" err="1">
                  <a:solidFill>
                    <a:schemeClr val="accent5"/>
                  </a:solidFill>
                  <a:latin typeface="Lucida Handwriting" panose="03010101010101010101" pitchFamily="66" charset="77"/>
                  <a:ea typeface="Helvetica Neue" panose="02000503000000020004" pitchFamily="2" charset="0"/>
                  <a:cs typeface="Dubai" panose="020B0503030403030204" pitchFamily="34" charset="-78"/>
                </a:rPr>
                <a:t>Canu</a:t>
              </a:r>
              <a:endParaRPr lang="en-US" sz="2550" dirty="0">
                <a:solidFill>
                  <a:schemeClr val="accent5"/>
                </a:solidFill>
                <a:latin typeface="Lucida Handwriting" panose="03010101010101010101" pitchFamily="66" charset="77"/>
                <a:ea typeface="Helvetica Neue" panose="02000503000000020004" pitchFamily="2" charset="0"/>
                <a:cs typeface="Dubai" panose="020B0503030403030204" pitchFamily="34" charset="-78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7B41E1-09D5-2B44-970B-AAEE21566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296400" y="838200"/>
              <a:ext cx="2936156" cy="927207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570AED-EAB9-054D-8760-439CA2F8BB4C}"/>
              </a:ext>
            </a:extLst>
          </p:cNvPr>
          <p:cNvSpPr txBox="1"/>
          <p:nvPr/>
        </p:nvSpPr>
        <p:spPr>
          <a:xfrm>
            <a:off x="6196540" y="314664"/>
            <a:ext cx="2940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&lt;1 year, &lt; $1 million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38BC5D-7DB2-E740-AFC7-ABBCE40B39D5}"/>
              </a:ext>
            </a:extLst>
          </p:cNvPr>
          <p:cNvSpPr/>
          <p:nvPr/>
        </p:nvSpPr>
        <p:spPr>
          <a:xfrm>
            <a:off x="4114800" y="2914650"/>
            <a:ext cx="759120" cy="17145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E487E09E-515A-FD4B-A870-856EBE3ACC1F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9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E4FF-C3D5-E44F-A57B-9B501F4EA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DE506A-3E2D-9145-AB7E-D28B9EC2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reads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EB6F25-555C-FA4B-B362-E3FF0941D2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400" y="1047750"/>
            <a:ext cx="4263082" cy="1773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3E7359-558E-4C4E-8B1E-F2BC28A8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419" y="3965480"/>
            <a:ext cx="1676400" cy="65519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CDFAD93-9EB0-4643-AD08-312B85E7DE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46347" y="819150"/>
            <a:ext cx="4165600" cy="22272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0922D7-BB19-ED4D-9C96-0E4B775D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607" y="3046377"/>
            <a:ext cx="3932340" cy="8388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21592A-56B1-D441-B38C-F5E0805DC71D}"/>
              </a:ext>
            </a:extLst>
          </p:cNvPr>
          <p:cNvSpPr txBox="1"/>
          <p:nvPr/>
        </p:nvSpPr>
        <p:spPr>
          <a:xfrm>
            <a:off x="4648200" y="2911786"/>
            <a:ext cx="6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1D</a:t>
            </a:r>
            <a:r>
              <a:rPr lang="en-US" baseline="30000" dirty="0"/>
              <a:t>2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DBEE3-259A-3E4E-B5F5-373A30FFD0AF}"/>
              </a:ext>
            </a:extLst>
          </p:cNvPr>
          <p:cNvGrpSpPr/>
          <p:nvPr/>
        </p:nvGrpSpPr>
        <p:grpSpPr>
          <a:xfrm>
            <a:off x="5412277" y="4019783"/>
            <a:ext cx="2667000" cy="516136"/>
            <a:chOff x="5257800" y="3953162"/>
            <a:chExt cx="3149600" cy="6095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026038-BD2A-9747-A189-6CD11A32A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7800" y="3953162"/>
              <a:ext cx="3149600" cy="6095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71E5F0-E9B8-534B-9BF7-5792BE0FE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8300" y="4006217"/>
              <a:ext cx="2819400" cy="49809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9B2671C-7419-FA42-B423-2ADE3BC67D57}"/>
              </a:ext>
            </a:extLst>
          </p:cNvPr>
          <p:cNvSpPr txBox="1"/>
          <p:nvPr/>
        </p:nvSpPr>
        <p:spPr>
          <a:xfrm>
            <a:off x="1572419" y="27917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(Hi-Fi)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88F8E3-617D-4743-BE71-042C1151AD8E}"/>
              </a:ext>
            </a:extLst>
          </p:cNvPr>
          <p:cNvCxnSpPr/>
          <p:nvPr/>
        </p:nvCxnSpPr>
        <p:spPr>
          <a:xfrm flipH="1">
            <a:off x="6705600" y="1047750"/>
            <a:ext cx="2133600" cy="2743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D0D2AD-99E7-6B40-8C5A-02B4BA743923}"/>
              </a:ext>
            </a:extLst>
          </p:cNvPr>
          <p:cNvCxnSpPr>
            <a:cxnSpLocks/>
          </p:cNvCxnSpPr>
          <p:nvPr/>
        </p:nvCxnSpPr>
        <p:spPr>
          <a:xfrm>
            <a:off x="6553200" y="1047750"/>
            <a:ext cx="2286000" cy="27432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19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9BDC2-5F8C-934E-B884-60FB3E75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 X chromosome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51AD51-03D2-114B-A05D-6C9803354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0" y="114300"/>
            <a:ext cx="857250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8AC695-3F02-D143-B3A2-3B093ADDD7FB}"/>
              </a:ext>
            </a:extLst>
          </p:cNvPr>
          <p:cNvGrpSpPr/>
          <p:nvPr/>
        </p:nvGrpSpPr>
        <p:grpSpPr>
          <a:xfrm>
            <a:off x="449769" y="800100"/>
            <a:ext cx="3950782" cy="4286250"/>
            <a:chOff x="1600200" y="1066800"/>
            <a:chExt cx="5267709" cy="5715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86000" y="1066800"/>
              <a:ext cx="4581909" cy="551759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5E797E6-74AD-7547-9E84-DAE6A284990E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294" t="53212" r="1678" b="13503"/>
            <a:stretch/>
          </p:blipFill>
          <p:spPr>
            <a:xfrm>
              <a:off x="1600200" y="1432561"/>
              <a:ext cx="762000" cy="534923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12AD73E-EC34-6043-9B34-3CC27F98409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4900" y="1257300"/>
            <a:ext cx="3875605" cy="1017270"/>
          </a:xfrm>
          <a:prstGeom prst="rect">
            <a:avLst/>
          </a:prstGeom>
          <a:ln w="12700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1B8312C-3896-674B-B9AE-3A024DAF4D23}"/>
              </a:ext>
            </a:extLst>
          </p:cNvPr>
          <p:cNvGrpSpPr/>
          <p:nvPr/>
        </p:nvGrpSpPr>
        <p:grpSpPr>
          <a:xfrm>
            <a:off x="5354703" y="2628900"/>
            <a:ext cx="3090914" cy="2205503"/>
            <a:chOff x="7139602" y="3505200"/>
            <a:chExt cx="4121218" cy="294067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9602" y="3505200"/>
              <a:ext cx="4038600" cy="28727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53E8A2-D0CC-3640-B13A-DEA521AC477D}"/>
                </a:ext>
              </a:extLst>
            </p:cNvPr>
            <p:cNvSpPr txBox="1"/>
            <p:nvPr/>
          </p:nvSpPr>
          <p:spPr>
            <a:xfrm>
              <a:off x="10183173" y="6014983"/>
              <a:ext cx="1077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500" dirty="0" err="1">
                  <a:solidFill>
                    <a:schemeClr val="tx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ddPCR</a:t>
              </a:r>
              <a:endParaRPr lang="en-US" sz="1500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8D89879-88AF-0A45-A9CA-BD30C141A31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450" y="114300"/>
            <a:ext cx="857250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F9D1DB7-C542-B542-A300-D5C9E2F88DE7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4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E65EA6-2E28-334E-838E-60FBD6648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971550"/>
            <a:ext cx="8279892" cy="1085850"/>
          </a:xfrm>
        </p:spPr>
        <p:txBody>
          <a:bodyPr>
            <a:normAutofit/>
          </a:bodyPr>
          <a:lstStyle/>
          <a:p>
            <a:r>
              <a:rPr lang="en-US" sz="2400" dirty="0"/>
              <a:t>Unique structural variants from PacBio</a:t>
            </a:r>
          </a:p>
          <a:p>
            <a:r>
              <a:rPr lang="en-US" sz="2400" dirty="0"/>
              <a:t>Unique k-</a:t>
            </a:r>
            <a:r>
              <a:rPr lang="en-US" sz="2400" dirty="0" err="1"/>
              <a:t>mers</a:t>
            </a:r>
            <a:r>
              <a:rPr lang="en-US" sz="2400" dirty="0"/>
              <a:t> confirmed by Duplex-</a:t>
            </a:r>
            <a:r>
              <a:rPr lang="en-US" sz="2400" dirty="0" err="1"/>
              <a:t>Seq</a:t>
            </a:r>
            <a:endParaRPr lang="en-US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E12DF40-D62D-CD43-91C7-398E71B9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Stitching across the X centromere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1D0012-7C94-6B43-BB38-59AC60AF352E}"/>
              </a:ext>
            </a:extLst>
          </p:cNvPr>
          <p:cNvGrpSpPr/>
          <p:nvPr/>
        </p:nvGrpSpPr>
        <p:grpSpPr>
          <a:xfrm>
            <a:off x="514350" y="2039979"/>
            <a:ext cx="7943850" cy="2665371"/>
            <a:chOff x="228600" y="1962150"/>
            <a:chExt cx="8686800" cy="2914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FB563D-302B-0C4D-9157-FC08078CF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2813685"/>
              <a:ext cx="8686800" cy="2063115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682B8A4-19FF-AA46-9105-41ED1CB05D09}"/>
                </a:ext>
              </a:extLst>
            </p:cNvPr>
            <p:cNvGrpSpPr/>
            <p:nvPr/>
          </p:nvGrpSpPr>
          <p:grpSpPr>
            <a:xfrm>
              <a:off x="285750" y="1962150"/>
              <a:ext cx="8572500" cy="742950"/>
              <a:chOff x="381000" y="2971800"/>
              <a:chExt cx="11430000" cy="9906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B663E8E-BDD1-DD43-883F-8CA5C8D5C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5729" y="3657600"/>
                <a:ext cx="1795271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081154B-9867-9049-B54C-FBD94417F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1000" y="3657600"/>
                <a:ext cx="1447800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D169CB4F-182C-4B4F-BB6A-BF6DACFB0A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800" y="32004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4198F7C-A66B-8045-96C1-DDF5232C1E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8800" y="34290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534669C8-D9A3-F64A-B67E-88CCA0A573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5329" y="36576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3849E9C-73CE-A149-8C06-6233ABC7C0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48329" y="32004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5055541-86CA-AA4E-B9A7-FAA5BFBC1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4000" y="34290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314718E-F234-4C40-98F2-A5548EC89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4329" y="36576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26A74F8-9F00-0643-B3C6-1719638F9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3529" y="32004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115B01D-363D-9B4C-9CEA-24C176D602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3000" y="3429000"/>
                <a:ext cx="2319529" cy="0"/>
              </a:xfrm>
              <a:prstGeom prst="line">
                <a:avLst/>
              </a:prstGeom>
              <a:ln w="5715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E6BF978-1E9B-CE4F-9BCD-5E89F3C831C4}"/>
                  </a:ext>
                </a:extLst>
              </p:cNvPr>
              <p:cNvCxnSpPr/>
              <p:nvPr/>
            </p:nvCxnSpPr>
            <p:spPr>
              <a:xfrm flipV="1">
                <a:off x="838200" y="2971800"/>
                <a:ext cx="0" cy="99060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0AFE006-0A68-8642-8AA7-200588B32603}"/>
                  </a:ext>
                </a:extLst>
              </p:cNvPr>
              <p:cNvCxnSpPr/>
              <p:nvPr/>
            </p:nvCxnSpPr>
            <p:spPr>
              <a:xfrm flipV="1">
                <a:off x="1981200" y="2971800"/>
                <a:ext cx="0" cy="990600"/>
              </a:xfrm>
              <a:prstGeom prst="line">
                <a:avLst/>
              </a:prstGeom>
              <a:ln w="3810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41E621C-1A2B-5043-8B7B-5D14A8505655}"/>
                  </a:ext>
                </a:extLst>
              </p:cNvPr>
              <p:cNvCxnSpPr/>
              <p:nvPr/>
            </p:nvCxnSpPr>
            <p:spPr>
              <a:xfrm flipV="1">
                <a:off x="2209800" y="2971800"/>
                <a:ext cx="0" cy="990600"/>
              </a:xfrm>
              <a:prstGeom prst="line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017BE45-1E85-9A40-A319-5FE86AC6435B}"/>
                  </a:ext>
                </a:extLst>
              </p:cNvPr>
              <p:cNvCxnSpPr/>
              <p:nvPr/>
            </p:nvCxnSpPr>
            <p:spPr>
              <a:xfrm flipV="1">
                <a:off x="3505200" y="2971800"/>
                <a:ext cx="0" cy="9906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93E2C66-C9FB-C745-A090-78F2FF34CC29}"/>
                  </a:ext>
                </a:extLst>
              </p:cNvPr>
              <p:cNvCxnSpPr/>
              <p:nvPr/>
            </p:nvCxnSpPr>
            <p:spPr>
              <a:xfrm flipV="1">
                <a:off x="4724400" y="2971800"/>
                <a:ext cx="0" cy="990600"/>
              </a:xfrm>
              <a:prstGeom prst="line">
                <a:avLst/>
              </a:prstGeom>
              <a:ln w="381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A344717-87E9-6B4A-9425-3A5127F5885A}"/>
                  </a:ext>
                </a:extLst>
              </p:cNvPr>
              <p:cNvCxnSpPr/>
              <p:nvPr/>
            </p:nvCxnSpPr>
            <p:spPr>
              <a:xfrm flipV="1">
                <a:off x="5562600" y="2971800"/>
                <a:ext cx="0" cy="99060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A3EEBEC-F68D-6142-9C36-CFA8C46F3C90}"/>
                  </a:ext>
                </a:extLst>
              </p:cNvPr>
              <p:cNvCxnSpPr/>
              <p:nvPr/>
            </p:nvCxnSpPr>
            <p:spPr>
              <a:xfrm flipV="1">
                <a:off x="5638800" y="2971800"/>
                <a:ext cx="0" cy="99060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CF5E619-D1CF-464B-92E4-C2C79309B7A8}"/>
                  </a:ext>
                </a:extLst>
              </p:cNvPr>
              <p:cNvCxnSpPr/>
              <p:nvPr/>
            </p:nvCxnSpPr>
            <p:spPr>
              <a:xfrm flipV="1">
                <a:off x="5867400" y="2971800"/>
                <a:ext cx="0" cy="99060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24AD569-BBDB-0842-9EBA-C0042E7F69B2}"/>
                  </a:ext>
                </a:extLst>
              </p:cNvPr>
              <p:cNvCxnSpPr/>
              <p:nvPr/>
            </p:nvCxnSpPr>
            <p:spPr>
              <a:xfrm flipV="1">
                <a:off x="5943600" y="2971800"/>
                <a:ext cx="0" cy="99060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589D0CD-65BB-514E-8390-B3903CB82069}"/>
                  </a:ext>
                </a:extLst>
              </p:cNvPr>
              <p:cNvCxnSpPr/>
              <p:nvPr/>
            </p:nvCxnSpPr>
            <p:spPr>
              <a:xfrm flipV="1">
                <a:off x="6629400" y="2971800"/>
                <a:ext cx="0" cy="99060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D79DFFC-67ED-3A45-87D5-E517AC25D89D}"/>
                  </a:ext>
                </a:extLst>
              </p:cNvPr>
              <p:cNvCxnSpPr/>
              <p:nvPr/>
            </p:nvCxnSpPr>
            <p:spPr>
              <a:xfrm flipV="1">
                <a:off x="6858000" y="2971800"/>
                <a:ext cx="0" cy="99060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AF94A5-BAFE-AB41-BCC2-311D037ED1A8}"/>
                  </a:ext>
                </a:extLst>
              </p:cNvPr>
              <p:cNvCxnSpPr/>
              <p:nvPr/>
            </p:nvCxnSpPr>
            <p:spPr>
              <a:xfrm flipV="1">
                <a:off x="8610600" y="2971800"/>
                <a:ext cx="0" cy="99060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247E5DC-A3E0-4D43-96FD-836481C6604D}"/>
                  </a:ext>
                </a:extLst>
              </p:cNvPr>
              <p:cNvCxnSpPr/>
              <p:nvPr/>
            </p:nvCxnSpPr>
            <p:spPr>
              <a:xfrm flipV="1">
                <a:off x="8991600" y="2971800"/>
                <a:ext cx="0" cy="990600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E3C83B3-A4A6-5844-B238-02CEDFDC1A04}"/>
                  </a:ext>
                </a:extLst>
              </p:cNvPr>
              <p:cNvCxnSpPr/>
              <p:nvPr/>
            </p:nvCxnSpPr>
            <p:spPr>
              <a:xfrm flipV="1">
                <a:off x="9372600" y="2971800"/>
                <a:ext cx="0" cy="99060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1BCBB61-DBE5-4C42-BD38-EB28D68DD94B}"/>
                  </a:ext>
                </a:extLst>
              </p:cNvPr>
              <p:cNvCxnSpPr/>
              <p:nvPr/>
            </p:nvCxnSpPr>
            <p:spPr>
              <a:xfrm flipV="1">
                <a:off x="10287000" y="2971800"/>
                <a:ext cx="0" cy="990600"/>
              </a:xfrm>
              <a:prstGeom prst="line">
                <a:avLst/>
              </a:pr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A235E5C-825A-3F4B-9274-FF64EAB0A8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450" y="114300"/>
            <a:ext cx="857250" cy="857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7" name="Slide Number Placeholder 3">
            <a:extLst>
              <a:ext uri="{FF2B5EF4-FFF2-40B4-BE49-F238E27FC236}">
                <a16:creationId xmlns:a16="http://schemas.microsoft.com/office/drawing/2014/main" id="{5CC5D9C0-B6B0-1F4E-92D1-0754817EC6EB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890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C3A5E0-3517-3449-8F34-65342F74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map through the centromere?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E8A37-E11F-4D4B-AB67-24502AEC3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02B4B-7C9B-C84B-87E9-CE3B1C7665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63001" y="4767263"/>
            <a:ext cx="381000" cy="274637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14B464-C91E-924B-811C-CAFE1AB3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6"/>
          <a:stretch/>
        </p:blipFill>
        <p:spPr>
          <a:xfrm>
            <a:off x="641684" y="971550"/>
            <a:ext cx="7943850" cy="4000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3D6572B-13F5-E744-BA98-1D8DB3771160}"/>
              </a:ext>
            </a:extLst>
          </p:cNvPr>
          <p:cNvSpPr/>
          <p:nvPr/>
        </p:nvSpPr>
        <p:spPr>
          <a:xfrm>
            <a:off x="4463641" y="2449234"/>
            <a:ext cx="1066800" cy="14164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874A22-721E-D042-9156-40D6F765C190}"/>
              </a:ext>
            </a:extLst>
          </p:cNvPr>
          <p:cNvSpPr txBox="1"/>
          <p:nvPr/>
        </p:nvSpPr>
        <p:spPr>
          <a:xfrm>
            <a:off x="609600" y="3143808"/>
            <a:ext cx="73965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Unique variations are too sparse</a:t>
            </a:r>
          </a:p>
          <a:p>
            <a:r>
              <a:rPr lang="en-US" sz="1400" dirty="0"/>
              <a:t>Identity based mapping is unable to distinguish mismatches from unique variants and noise</a:t>
            </a:r>
          </a:p>
          <a:p>
            <a:r>
              <a:rPr lang="en-US" sz="1400" dirty="0"/>
              <a:t>Centromeres, </a:t>
            </a:r>
            <a:r>
              <a:rPr lang="en-US" sz="1400" dirty="0" err="1"/>
              <a:t>macrosatellite</a:t>
            </a:r>
            <a:r>
              <a:rPr lang="en-US" sz="1400" dirty="0"/>
              <a:t> arrays, segmental duplications, ...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34ED21-5768-624C-8FA7-70ACA4A1C0A3}"/>
              </a:ext>
            </a:extLst>
          </p:cNvPr>
          <p:cNvSpPr txBox="1"/>
          <p:nvPr/>
        </p:nvSpPr>
        <p:spPr>
          <a:xfrm>
            <a:off x="609600" y="277447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“Multiple matches”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9B3098-3DD6-824A-8094-5377DCDD13B6}"/>
              </a:ext>
            </a:extLst>
          </p:cNvPr>
          <p:cNvSpPr txBox="1"/>
          <p:nvPr/>
        </p:nvSpPr>
        <p:spPr>
          <a:xfrm>
            <a:off x="609446" y="3893727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 read alignment needed for polishing</a:t>
            </a:r>
          </a:p>
        </p:txBody>
      </p:sp>
      <p:sp>
        <p:nvSpPr>
          <p:cNvPr id="65" name="Parallelogram 64">
            <a:extLst>
              <a:ext uri="{FF2B5EF4-FFF2-40B4-BE49-F238E27FC236}">
                <a16:creationId xmlns:a16="http://schemas.microsoft.com/office/drawing/2014/main" id="{6F33EE79-F14B-0C4A-BD04-B16F2F318B91}"/>
              </a:ext>
            </a:extLst>
          </p:cNvPr>
          <p:cNvSpPr/>
          <p:nvPr/>
        </p:nvSpPr>
        <p:spPr>
          <a:xfrm rot="10800000">
            <a:off x="4463641" y="1322317"/>
            <a:ext cx="3662777" cy="1132111"/>
          </a:xfrm>
          <a:prstGeom prst="parallelogram">
            <a:avLst>
              <a:gd name="adj" fmla="val 230434"/>
            </a:avLst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6FBF880F-B295-964D-9278-4529DD01EBFB}"/>
              </a:ext>
            </a:extLst>
          </p:cNvPr>
          <p:cNvSpPr/>
          <p:nvPr/>
        </p:nvSpPr>
        <p:spPr>
          <a:xfrm rot="10800000">
            <a:off x="4457126" y="1322317"/>
            <a:ext cx="2063915" cy="1132111"/>
          </a:xfrm>
          <a:prstGeom prst="parallelogram">
            <a:avLst>
              <a:gd name="adj" fmla="val 89358"/>
            </a:avLst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Parallelogram 66">
            <a:extLst>
              <a:ext uri="{FF2B5EF4-FFF2-40B4-BE49-F238E27FC236}">
                <a16:creationId xmlns:a16="http://schemas.microsoft.com/office/drawing/2014/main" id="{3E991AB1-F96E-2948-97D4-2A073378BC65}"/>
              </a:ext>
            </a:extLst>
          </p:cNvPr>
          <p:cNvSpPr/>
          <p:nvPr/>
        </p:nvSpPr>
        <p:spPr>
          <a:xfrm rot="10800000" flipH="1">
            <a:off x="1981200" y="1322317"/>
            <a:ext cx="3542727" cy="1132111"/>
          </a:xfrm>
          <a:prstGeom prst="parallelogram">
            <a:avLst>
              <a:gd name="adj" fmla="val 220352"/>
            </a:avLst>
          </a:prstGeom>
          <a:solidFill>
            <a:srgbClr val="0070C0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12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4" grpId="0"/>
      <p:bldP spid="65" grpId="0" animBg="1"/>
      <p:bldP spid="66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D0A8AA-FCC3-384C-AAE0-93A7969D9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895350"/>
            <a:ext cx="8279892" cy="3432175"/>
          </a:xfrm>
        </p:spPr>
        <p:txBody>
          <a:bodyPr/>
          <a:lstStyle/>
          <a:p>
            <a:r>
              <a:rPr lang="en-US" b="1" dirty="0"/>
              <a:t>Mappers prefer the “best” alignment</a:t>
            </a:r>
          </a:p>
          <a:p>
            <a:pPr lvl="1"/>
            <a:r>
              <a:rPr lang="en-US" dirty="0"/>
              <a:t>Consensus can be of variable quality (patches)</a:t>
            </a:r>
          </a:p>
          <a:p>
            <a:pPr lvl="1"/>
            <a:r>
              <a:rPr lang="en-US" dirty="0"/>
              <a:t>Best mapping not always the correct mapping</a:t>
            </a:r>
          </a:p>
          <a:p>
            <a:pPr lvl="1"/>
            <a:endParaRPr lang="en-US" dirty="0"/>
          </a:p>
          <a:p>
            <a:r>
              <a:rPr lang="en-US" b="1" dirty="0"/>
              <a:t>Marker-based anchoring</a:t>
            </a:r>
          </a:p>
          <a:p>
            <a:pPr lvl="1"/>
            <a:r>
              <a:rPr lang="en-US" dirty="0"/>
              <a:t>Increase number of secondary alignments returned</a:t>
            </a:r>
          </a:p>
          <a:p>
            <a:pPr lvl="1"/>
            <a:r>
              <a:rPr lang="en-US" dirty="0"/>
              <a:t>Redefine mapping quality to measure single-copy k-</a:t>
            </a:r>
            <a:r>
              <a:rPr lang="en-US" dirty="0" err="1"/>
              <a:t>mer</a:t>
            </a:r>
            <a:r>
              <a:rPr lang="en-US" dirty="0"/>
              <a:t> agreement between read and assembly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F9F84-876E-0C42-970C-F28683A7F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marker based anchoring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41DE3D-978A-764F-988A-78A369591F9C}"/>
              </a:ext>
            </a:extLst>
          </p:cNvPr>
          <p:cNvGrpSpPr/>
          <p:nvPr/>
        </p:nvGrpSpPr>
        <p:grpSpPr>
          <a:xfrm>
            <a:off x="1028700" y="2190750"/>
            <a:ext cx="7429501" cy="345688"/>
            <a:chOff x="1371600" y="3198541"/>
            <a:chExt cx="9906001" cy="4609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FABCF7-4C14-D64F-9841-797FF578A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6320"/>
            <a:stretch/>
          </p:blipFill>
          <p:spPr>
            <a:xfrm>
              <a:off x="2743200" y="3198541"/>
              <a:ext cx="8534401" cy="4609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5AB52D-F981-4B46-9870-0F92D1976581}"/>
                </a:ext>
              </a:extLst>
            </p:cNvPr>
            <p:cNvSpPr txBox="1"/>
            <p:nvPr/>
          </p:nvSpPr>
          <p:spPr>
            <a:xfrm>
              <a:off x="1371600" y="3198541"/>
              <a:ext cx="9901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Before: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AEE968-3C7F-C748-BF19-A8B87450C5A3}"/>
              </a:ext>
            </a:extLst>
          </p:cNvPr>
          <p:cNvGrpSpPr/>
          <p:nvPr/>
        </p:nvGrpSpPr>
        <p:grpSpPr>
          <a:xfrm>
            <a:off x="1218126" y="4171950"/>
            <a:ext cx="7240075" cy="396875"/>
            <a:chOff x="1624168" y="5842889"/>
            <a:chExt cx="9653433" cy="5291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3BED027-B61B-854B-8CD3-D763ADC9D2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50"/>
            <a:stretch/>
          </p:blipFill>
          <p:spPr>
            <a:xfrm>
              <a:off x="2743200" y="5842889"/>
              <a:ext cx="8534401" cy="52916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414C24-2688-F54F-9219-09D3D3D8DCA3}"/>
                </a:ext>
              </a:extLst>
            </p:cNvPr>
            <p:cNvSpPr txBox="1"/>
            <p:nvPr/>
          </p:nvSpPr>
          <p:spPr>
            <a:xfrm>
              <a:off x="1624168" y="5939134"/>
              <a:ext cx="8019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3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After:</a:t>
              </a:r>
            </a:p>
          </p:txBody>
        </p:sp>
      </p:grp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96DB725-8DFF-8343-B8D1-AFCC254AE268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27104D-E80A-0844-8A99-8C579A74F265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500" y="4643147"/>
            <a:ext cx="7429500" cy="40005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”</a:t>
            </a:r>
            <a:r>
              <a:rPr lang="en-US" b="1" dirty="0">
                <a:solidFill>
                  <a:schemeClr val="accent5"/>
                </a:solidFill>
              </a:rPr>
              <a:t>Mapping impossible: aligning long reads through centromeres and satellite arrays”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Poster will be presented on Aug. 6-8, NHGRI Summer Student’s Poster Day by </a:t>
            </a:r>
            <a:r>
              <a:rPr lang="en-US" b="1" dirty="0">
                <a:solidFill>
                  <a:schemeClr val="accent5"/>
                </a:solidFill>
              </a:rPr>
              <a:t>Claudia Chu</a:t>
            </a:r>
          </a:p>
        </p:txBody>
      </p:sp>
    </p:spTree>
    <p:extLst>
      <p:ext uri="{BB962C8B-B14F-4D97-AF65-F5344CB8AC3E}">
        <p14:creationId xmlns:p14="http://schemas.microsoft.com/office/powerpoint/2010/main" val="23326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A04F668E-D1E6-F548-B7E4-F55BADCC0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601" y="1085850"/>
            <a:ext cx="7831599" cy="34321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CB281C-4AF7-3A4E-A30A-4BD3DF86B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depth coverage across CENX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CB80A-F642-B64C-A2D7-D3D3720DF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4767264"/>
            <a:ext cx="389313" cy="273844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3040BF-78F0-1A43-96AA-01244AC539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500" y="4643147"/>
            <a:ext cx="7429500" cy="40005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”</a:t>
            </a:r>
            <a:r>
              <a:rPr lang="en-US" b="1" dirty="0">
                <a:solidFill>
                  <a:schemeClr val="accent5"/>
                </a:solidFill>
              </a:rPr>
              <a:t>Mapping impossible: aligning long reads through centromeres and satellite arrays”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Poster will be presented on Aug. 6-8, NHGRI Summer Student’s Poster Day by </a:t>
            </a:r>
            <a:r>
              <a:rPr lang="en-US" b="1" dirty="0">
                <a:solidFill>
                  <a:schemeClr val="accent5"/>
                </a:solidFill>
              </a:rPr>
              <a:t>Claudia Chu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94F341-08D4-D04F-84F6-025E84649333}"/>
              </a:ext>
            </a:extLst>
          </p:cNvPr>
          <p:cNvSpPr txBox="1"/>
          <p:nvPr/>
        </p:nvSpPr>
        <p:spPr>
          <a:xfrm>
            <a:off x="4800600" y="23548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4,360x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170FB2-BBA7-3E40-9693-D1134C9D8881}"/>
              </a:ext>
            </a:extLst>
          </p:cNvPr>
          <p:cNvSpPr txBox="1"/>
          <p:nvPr/>
        </p:nvSpPr>
        <p:spPr>
          <a:xfrm>
            <a:off x="5029200" y="269680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236x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C33FF8-B4B6-B744-9A12-F441C7302BE4}"/>
              </a:ext>
            </a:extLst>
          </p:cNvPr>
          <p:cNvSpPr txBox="1"/>
          <p:nvPr/>
        </p:nvSpPr>
        <p:spPr>
          <a:xfrm>
            <a:off x="4800600" y="3028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43x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81C08FE-21BE-214B-8DED-3588D0A82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4" t="8215" r="9160" b="13972"/>
          <a:stretch/>
        </p:blipFill>
        <p:spPr>
          <a:xfrm>
            <a:off x="8153400" y="97784"/>
            <a:ext cx="800101" cy="947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2597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94423F-96D5-EE40-BA10-D39331F5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genome</a:t>
            </a:r>
            <a:r>
              <a:rPr lang="en-US" i="1" u="sng" dirty="0"/>
              <a:t>s</a:t>
            </a:r>
            <a:r>
              <a:rPr lang="en-US" dirty="0"/>
              <a:t> assembly problem</a:t>
            </a:r>
          </a:p>
        </p:txBody>
      </p:sp>
    </p:spTree>
    <p:extLst>
      <p:ext uri="{BB962C8B-B14F-4D97-AF65-F5344CB8AC3E}">
        <p14:creationId xmlns:p14="http://schemas.microsoft.com/office/powerpoint/2010/main" val="941166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346560-58EF-8044-A606-891FE93B8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971550"/>
            <a:ext cx="7904631" cy="17716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human reference genome is incomplete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368 unresolved issues, 102 gaps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Segmental duplications, satellites,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rDNAs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Centromeres, telomeres, heterochromatin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200302-4293-6046-BCD2-56E1A8F23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DE648D-840B-BA41-A8F9-37C8CEF82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annoying fact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282575F3-4587-C247-8E95-AAA86543FBD0}"/>
              </a:ext>
            </a:extLst>
          </p:cNvPr>
          <p:cNvSpPr txBox="1">
            <a:spLocks/>
          </p:cNvSpPr>
          <p:nvPr/>
        </p:nvSpPr>
        <p:spPr>
          <a:xfrm>
            <a:off x="533400" y="4658172"/>
            <a:ext cx="8077200" cy="400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5"/>
                </a:solidFill>
              </a:rPr>
              <a:t>Schneider et al., Evaluation of GRCh38 and de novo haploid genome assemblies demonstrates the enduring quality of the reference assembly, </a:t>
            </a:r>
            <a:r>
              <a:rPr lang="en-US" b="1" i="1" dirty="0">
                <a:solidFill>
                  <a:schemeClr val="accent5"/>
                </a:solidFill>
              </a:rPr>
              <a:t>Genome Research (2017)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6087D-0CC3-DE47-9C19-9ACD71B3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520" y="2739358"/>
            <a:ext cx="2212463" cy="177164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CC074A9-E8A2-2741-9608-9342991674E1}"/>
              </a:ext>
            </a:extLst>
          </p:cNvPr>
          <p:cNvSpPr txBox="1">
            <a:spLocks/>
          </p:cNvSpPr>
          <p:nvPr/>
        </p:nvSpPr>
        <p:spPr>
          <a:xfrm>
            <a:off x="432053" y="2721963"/>
            <a:ext cx="8279893" cy="2045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b="1" dirty="0">
                <a:solidFill>
                  <a:schemeClr val="tx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 of a single clone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 biased towards 1 clone (70%)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African-European male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 enough alternatives</a:t>
            </a:r>
          </a:p>
        </p:txBody>
      </p:sp>
    </p:spTree>
    <p:extLst>
      <p:ext uri="{BB962C8B-B14F-4D97-AF65-F5344CB8AC3E}">
        <p14:creationId xmlns:p14="http://schemas.microsoft.com/office/powerpoint/2010/main" val="284496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B081FA-9BB2-8146-90EE-D19391A2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 genome has its own story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FA781-2618-7F4F-B88F-A81BDB776D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17DB1-F12A-244C-940F-49652B8C7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82063" y="4767263"/>
            <a:ext cx="261937" cy="274637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A0E096-761C-2442-A5A5-51FA6BF57C3D}"/>
              </a:ext>
            </a:extLst>
          </p:cNvPr>
          <p:cNvSpPr txBox="1"/>
          <p:nvPr/>
        </p:nvSpPr>
        <p:spPr>
          <a:xfrm>
            <a:off x="6556921" y="272415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Molly (Dam)</a:t>
            </a:r>
          </a:p>
          <a:p>
            <a:pPr algn="ctr"/>
            <a:r>
              <a:rPr lang="en-US" b="1" i="1" dirty="0">
                <a:solidFill>
                  <a:srgbClr val="C00000"/>
                </a:solidFill>
              </a:rPr>
              <a:t>Yak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6B8C-083B-E840-9D92-4BD8A18F96F2}"/>
              </a:ext>
            </a:extLst>
          </p:cNvPr>
          <p:cNvSpPr txBox="1"/>
          <p:nvPr/>
        </p:nvSpPr>
        <p:spPr>
          <a:xfrm>
            <a:off x="1190545" y="2724150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Duke (Sire)</a:t>
            </a:r>
          </a:p>
          <a:p>
            <a:pPr algn="ctr"/>
            <a:r>
              <a:rPr lang="en-US" b="1" i="1" dirty="0">
                <a:solidFill>
                  <a:srgbClr val="0070C0"/>
                </a:solidFill>
              </a:rPr>
              <a:t>Highland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65275-2051-CF47-9A30-DF5B78021152}"/>
              </a:ext>
            </a:extLst>
          </p:cNvPr>
          <p:cNvSpPr txBox="1"/>
          <p:nvPr/>
        </p:nvSpPr>
        <p:spPr>
          <a:xfrm>
            <a:off x="3791163" y="408819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Esperanza</a:t>
            </a:r>
          </a:p>
          <a:p>
            <a:pPr algn="ctr"/>
            <a:r>
              <a:rPr lang="en-US" i="1" dirty="0" err="1"/>
              <a:t>Highlandyak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E60108-9321-4849-B937-AD86F9E3F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28" y="1045226"/>
            <a:ext cx="2709266" cy="167824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328A1D-4FB2-1641-9AA8-5C9D2AA09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55" y="975801"/>
            <a:ext cx="2821343" cy="174766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29E5D7-1DF9-5647-8523-DEBFEDA5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39610" y="1999566"/>
            <a:ext cx="2698229" cy="20574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BB024B-9917-CE46-B8D3-85DB61D1E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050" y="803310"/>
            <a:ext cx="933450" cy="11782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556988-8FC3-774B-AC40-6CF0C5ED9274}"/>
              </a:ext>
            </a:extLst>
          </p:cNvPr>
          <p:cNvSpPr txBox="1"/>
          <p:nvPr/>
        </p:nvSpPr>
        <p:spPr>
          <a:xfrm>
            <a:off x="432053" y="3379404"/>
            <a:ext cx="34676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Long hair to survive winter</a:t>
            </a:r>
          </a:p>
          <a:p>
            <a:r>
              <a:rPr lang="en-US" sz="1600" dirty="0"/>
              <a:t>High butterfat milk</a:t>
            </a:r>
          </a:p>
          <a:p>
            <a:r>
              <a:rPr lang="en-US" sz="1600" dirty="0"/>
              <a:t>Meat is lower in cholesterol</a:t>
            </a:r>
          </a:p>
          <a:p>
            <a:r>
              <a:rPr lang="en-US" sz="1600" dirty="0"/>
              <a:t>“Best tasting, most tender red meat”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053F8-B26F-E147-81A5-3C5E0E291CD1}"/>
              </a:ext>
            </a:extLst>
          </p:cNvPr>
          <p:cNvSpPr txBox="1"/>
          <p:nvPr/>
        </p:nvSpPr>
        <p:spPr>
          <a:xfrm>
            <a:off x="6069608" y="3366620"/>
            <a:ext cx="2467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Adapted to high altitudes</a:t>
            </a:r>
          </a:p>
          <a:p>
            <a:r>
              <a:rPr lang="en-US" sz="1600" dirty="0"/>
              <a:t>  Larger lungs and hearts</a:t>
            </a:r>
          </a:p>
          <a:p>
            <a:r>
              <a:rPr lang="en-US" sz="1600" dirty="0"/>
              <a:t>  Fetal hemoglobin (</a:t>
            </a:r>
            <a:r>
              <a:rPr lang="en-US" sz="1600" dirty="0" err="1"/>
              <a:t>HbF</a:t>
            </a:r>
            <a:r>
              <a:rPr lang="en-US" sz="1600" dirty="0"/>
              <a:t>)</a:t>
            </a:r>
          </a:p>
          <a:p>
            <a:r>
              <a:rPr lang="en-US" sz="1600" dirty="0"/>
              <a:t>  Loss of sweat glands 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AE435EF-7A64-6844-B9B0-6D36D40D5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393" y="44187"/>
            <a:ext cx="685800" cy="685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70447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6ED72F-6909-B547-80A9-6F99574A1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Trio binning with </a:t>
            </a:r>
            <a:r>
              <a:rPr lang="en-US" dirty="0" err="1"/>
              <a:t>TrioCanu</a:t>
            </a:r>
            <a:endParaRPr lang="en-US" dirty="0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0351982-5835-9B47-BF84-E2B0ED681652}"/>
              </a:ext>
            </a:extLst>
          </p:cNvPr>
          <p:cNvGrpSpPr/>
          <p:nvPr/>
        </p:nvGrpSpPr>
        <p:grpSpPr>
          <a:xfrm>
            <a:off x="599690" y="949413"/>
            <a:ext cx="3629411" cy="1059647"/>
            <a:chOff x="799585" y="1265883"/>
            <a:chExt cx="4839215" cy="14128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96BCF8-A9ED-8645-8BC8-B3A4F4772338}"/>
                </a:ext>
              </a:extLst>
            </p:cNvPr>
            <p:cNvSpPr txBox="1"/>
            <p:nvPr/>
          </p:nvSpPr>
          <p:spPr>
            <a:xfrm>
              <a:off x="3047857" y="1665896"/>
              <a:ext cx="400111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×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B80B27-CA4A-9240-8499-0BD8215D7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13069" y="1650696"/>
              <a:ext cx="1376965" cy="9501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2E847E-F4EA-094A-BD41-51B29337F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036" y="1693450"/>
              <a:ext cx="1703680" cy="98529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99D058B-0C01-194F-A213-751CD1BAE1CD}"/>
                </a:ext>
              </a:extLst>
            </p:cNvPr>
            <p:cNvSpPr txBox="1"/>
            <p:nvPr/>
          </p:nvSpPr>
          <p:spPr>
            <a:xfrm flipH="1">
              <a:off x="4239228" y="1265883"/>
              <a:ext cx="62239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B730B4-BD18-9845-AE7D-7E0065CD0D0A}"/>
                </a:ext>
              </a:extLst>
            </p:cNvPr>
            <p:cNvSpPr txBox="1"/>
            <p:nvPr/>
          </p:nvSpPr>
          <p:spPr>
            <a:xfrm flipH="1">
              <a:off x="1575328" y="1265883"/>
              <a:ext cx="55827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Sire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AEFF37-CCF3-2E44-94BF-AE62396DA3FA}"/>
                </a:ext>
              </a:extLst>
            </p:cNvPr>
            <p:cNvGrpSpPr/>
            <p:nvPr/>
          </p:nvGrpSpPr>
          <p:grpSpPr>
            <a:xfrm>
              <a:off x="799585" y="1317716"/>
              <a:ext cx="0" cy="1361029"/>
              <a:chOff x="457200" y="152400"/>
              <a:chExt cx="0" cy="6858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834BB9B-B387-2343-822A-E9CB9E812457}"/>
                  </a:ext>
                </a:extLst>
              </p:cNvPr>
              <p:cNvCxnSpPr/>
              <p:nvPr/>
            </p:nvCxnSpPr>
            <p:spPr>
              <a:xfrm>
                <a:off x="457200" y="266366"/>
                <a:ext cx="0" cy="124691"/>
              </a:xfrm>
              <a:prstGeom prst="line">
                <a:avLst/>
              </a:prstGeom>
              <a:ln w="127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66E7F37-6FA7-954C-B02E-09176CA78DD6}"/>
                  </a:ext>
                </a:extLst>
              </p:cNvPr>
              <p:cNvCxnSpPr/>
              <p:nvPr/>
            </p:nvCxnSpPr>
            <p:spPr>
              <a:xfrm>
                <a:off x="457200" y="152400"/>
                <a:ext cx="0" cy="113966"/>
              </a:xfrm>
              <a:prstGeom prst="line">
                <a:avLst/>
              </a:prstGeom>
              <a:ln w="254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B48494-660C-4645-A4CC-BF34CCB9C8E7}"/>
                  </a:ext>
                </a:extLst>
              </p:cNvPr>
              <p:cNvCxnSpPr/>
              <p:nvPr/>
            </p:nvCxnSpPr>
            <p:spPr>
              <a:xfrm>
                <a:off x="457200" y="391057"/>
                <a:ext cx="0" cy="322452"/>
              </a:xfrm>
              <a:prstGeom prst="line">
                <a:avLst/>
              </a:prstGeom>
              <a:ln w="254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889C8B0-EFA9-274F-9950-8C92F1094CA2}"/>
                  </a:ext>
                </a:extLst>
              </p:cNvPr>
              <p:cNvCxnSpPr/>
              <p:nvPr/>
            </p:nvCxnSpPr>
            <p:spPr>
              <a:xfrm>
                <a:off x="457200" y="713509"/>
                <a:ext cx="0" cy="124691"/>
              </a:xfrm>
              <a:prstGeom prst="line">
                <a:avLst/>
              </a:prstGeom>
              <a:ln w="127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2F8B18-1CB0-E04C-B848-4AA0E6187212}"/>
                </a:ext>
              </a:extLst>
            </p:cNvPr>
            <p:cNvGrpSpPr/>
            <p:nvPr/>
          </p:nvGrpSpPr>
          <p:grpSpPr>
            <a:xfrm>
              <a:off x="950810" y="1317716"/>
              <a:ext cx="0" cy="1361029"/>
              <a:chOff x="533400" y="152400"/>
              <a:chExt cx="0" cy="68580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27355FF-4756-AE40-AF8D-FCE8D15A59DF}"/>
                  </a:ext>
                </a:extLst>
              </p:cNvPr>
              <p:cNvCxnSpPr/>
              <p:nvPr/>
            </p:nvCxnSpPr>
            <p:spPr>
              <a:xfrm>
                <a:off x="533400" y="515748"/>
                <a:ext cx="0" cy="135416"/>
              </a:xfrm>
              <a:prstGeom prst="line">
                <a:avLst/>
              </a:prstGeom>
              <a:ln w="12700">
                <a:solidFill>
                  <a:srgbClr val="011EA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5A8205-18D2-C142-BE0D-FBEF6EA5B5D3}"/>
                  </a:ext>
                </a:extLst>
              </p:cNvPr>
              <p:cNvCxnSpPr/>
              <p:nvPr/>
            </p:nvCxnSpPr>
            <p:spPr>
              <a:xfrm>
                <a:off x="533400" y="444044"/>
                <a:ext cx="0" cy="71704"/>
              </a:xfrm>
              <a:prstGeom prst="line">
                <a:avLst/>
              </a:prstGeom>
              <a:ln w="25400">
                <a:solidFill>
                  <a:srgbClr val="011EA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8223E71-AD4E-564B-A294-3C6C7C4276EF}"/>
                  </a:ext>
                </a:extLst>
              </p:cNvPr>
              <p:cNvCxnSpPr/>
              <p:nvPr/>
            </p:nvCxnSpPr>
            <p:spPr>
              <a:xfrm>
                <a:off x="533400" y="651164"/>
                <a:ext cx="0" cy="187036"/>
              </a:xfrm>
              <a:prstGeom prst="line">
                <a:avLst/>
              </a:prstGeom>
              <a:ln w="25400">
                <a:solidFill>
                  <a:srgbClr val="011EA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407FF7B-2154-2B41-922C-3C39B602E3D7}"/>
                  </a:ext>
                </a:extLst>
              </p:cNvPr>
              <p:cNvCxnSpPr/>
              <p:nvPr/>
            </p:nvCxnSpPr>
            <p:spPr>
              <a:xfrm>
                <a:off x="533400" y="315643"/>
                <a:ext cx="0" cy="135416"/>
              </a:xfrm>
              <a:prstGeom prst="line">
                <a:avLst/>
              </a:prstGeom>
              <a:ln w="12700">
                <a:solidFill>
                  <a:srgbClr val="011EA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CB26839-3DC6-6C42-8E81-C593512EF46A}"/>
                  </a:ext>
                </a:extLst>
              </p:cNvPr>
              <p:cNvCxnSpPr/>
              <p:nvPr/>
            </p:nvCxnSpPr>
            <p:spPr>
              <a:xfrm>
                <a:off x="533400" y="152400"/>
                <a:ext cx="0" cy="163243"/>
              </a:xfrm>
              <a:prstGeom prst="line">
                <a:avLst/>
              </a:prstGeom>
              <a:ln w="25400">
                <a:solidFill>
                  <a:srgbClr val="011EA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548A88-35D3-CD4F-9C78-F043B13D8FB6}"/>
                </a:ext>
              </a:extLst>
            </p:cNvPr>
            <p:cNvGrpSpPr/>
            <p:nvPr/>
          </p:nvGrpSpPr>
          <p:grpSpPr>
            <a:xfrm>
              <a:off x="5486187" y="1317716"/>
              <a:ext cx="1387" cy="1361029"/>
              <a:chOff x="2818701" y="152400"/>
              <a:chExt cx="699" cy="68580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CBAF514-D2D6-8142-8771-9BB097AD30DD}"/>
                  </a:ext>
                </a:extLst>
              </p:cNvPr>
              <p:cNvCxnSpPr/>
              <p:nvPr/>
            </p:nvCxnSpPr>
            <p:spPr>
              <a:xfrm>
                <a:off x="2819400" y="266366"/>
                <a:ext cx="0" cy="124691"/>
              </a:xfrm>
              <a:prstGeom prst="line">
                <a:avLst/>
              </a:prstGeom>
              <a:ln w="12700">
                <a:solidFill>
                  <a:srgbClr val="FF7E79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B4538A3-5060-E348-8583-2A05A0E9C01C}"/>
                  </a:ext>
                </a:extLst>
              </p:cNvPr>
              <p:cNvCxnSpPr/>
              <p:nvPr/>
            </p:nvCxnSpPr>
            <p:spPr>
              <a:xfrm>
                <a:off x="2819400" y="152400"/>
                <a:ext cx="0" cy="113966"/>
              </a:xfrm>
              <a:prstGeom prst="line">
                <a:avLst/>
              </a:prstGeom>
              <a:ln w="25400">
                <a:solidFill>
                  <a:srgbClr val="FF7E7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36BDA60-7222-BB46-8F25-9E9B06B1DB5D}"/>
                  </a:ext>
                </a:extLst>
              </p:cNvPr>
              <p:cNvCxnSpPr/>
              <p:nvPr/>
            </p:nvCxnSpPr>
            <p:spPr>
              <a:xfrm>
                <a:off x="2819400" y="391018"/>
                <a:ext cx="0" cy="60041"/>
              </a:xfrm>
              <a:prstGeom prst="line">
                <a:avLst/>
              </a:prstGeom>
              <a:ln w="25400">
                <a:solidFill>
                  <a:srgbClr val="FF7E7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D53EFCC-1ACB-DB43-BBA1-E767A26022D8}"/>
                  </a:ext>
                </a:extLst>
              </p:cNvPr>
              <p:cNvCxnSpPr/>
              <p:nvPr/>
            </p:nvCxnSpPr>
            <p:spPr>
              <a:xfrm>
                <a:off x="2818701" y="449255"/>
                <a:ext cx="0" cy="124691"/>
              </a:xfrm>
              <a:prstGeom prst="line">
                <a:avLst/>
              </a:prstGeom>
              <a:ln w="12700">
                <a:solidFill>
                  <a:srgbClr val="FF7E79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EED3E2C-5FD0-1D47-AD24-ED97D699721E}"/>
                  </a:ext>
                </a:extLst>
              </p:cNvPr>
              <p:cNvCxnSpPr/>
              <p:nvPr/>
            </p:nvCxnSpPr>
            <p:spPr>
              <a:xfrm>
                <a:off x="2818701" y="573946"/>
                <a:ext cx="0" cy="264254"/>
              </a:xfrm>
              <a:prstGeom prst="line">
                <a:avLst/>
              </a:prstGeom>
              <a:ln w="25400">
                <a:solidFill>
                  <a:srgbClr val="FF7E7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83BE27A-58D6-E143-9CC4-DE8486985535}"/>
                </a:ext>
              </a:extLst>
            </p:cNvPr>
            <p:cNvGrpSpPr/>
            <p:nvPr/>
          </p:nvGrpSpPr>
          <p:grpSpPr>
            <a:xfrm>
              <a:off x="5638800" y="1317716"/>
              <a:ext cx="0" cy="1361029"/>
              <a:chOff x="2895600" y="152400"/>
              <a:chExt cx="0" cy="6858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BBC7B43-BAAB-3348-9313-4D3D305254B7}"/>
                  </a:ext>
                </a:extLst>
              </p:cNvPr>
              <p:cNvCxnSpPr/>
              <p:nvPr/>
            </p:nvCxnSpPr>
            <p:spPr>
              <a:xfrm>
                <a:off x="2895600" y="651164"/>
                <a:ext cx="0" cy="12469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B23363-490C-7346-9388-B8F685564B14}"/>
                  </a:ext>
                </a:extLst>
              </p:cNvPr>
              <p:cNvCxnSpPr/>
              <p:nvPr/>
            </p:nvCxnSpPr>
            <p:spPr>
              <a:xfrm>
                <a:off x="2895600" y="775855"/>
                <a:ext cx="0" cy="62345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47F2FD6-8A70-6D4D-84A6-264CF3D50B7C}"/>
                  </a:ext>
                </a:extLst>
              </p:cNvPr>
              <p:cNvCxnSpPr/>
              <p:nvPr/>
            </p:nvCxnSpPr>
            <p:spPr>
              <a:xfrm>
                <a:off x="2895600" y="266366"/>
                <a:ext cx="0" cy="384798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59DC7CF-9CCA-7043-8E49-FB29670AD4AF}"/>
                  </a:ext>
                </a:extLst>
              </p:cNvPr>
              <p:cNvCxnSpPr/>
              <p:nvPr/>
            </p:nvCxnSpPr>
            <p:spPr>
              <a:xfrm>
                <a:off x="2895600" y="152400"/>
                <a:ext cx="0" cy="12469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7160CFB-8F6E-D744-BAE8-EDC943CEA37C}"/>
              </a:ext>
            </a:extLst>
          </p:cNvPr>
          <p:cNvGrpSpPr/>
          <p:nvPr/>
        </p:nvGrpSpPr>
        <p:grpSpPr>
          <a:xfrm>
            <a:off x="1643144" y="2122479"/>
            <a:ext cx="1224926" cy="1020772"/>
            <a:chOff x="2190859" y="2829971"/>
            <a:chExt cx="1633235" cy="13610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99F4DA-05D0-1F4A-BD8C-B72F240A1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190859" y="3207941"/>
              <a:ext cx="1330784" cy="8960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50F7C7-8DF1-154A-AF18-2BDFDDC2F286}"/>
                </a:ext>
              </a:extLst>
            </p:cNvPr>
            <p:cNvSpPr txBox="1"/>
            <p:nvPr/>
          </p:nvSpPr>
          <p:spPr>
            <a:xfrm>
              <a:off x="2266874" y="2829971"/>
              <a:ext cx="93658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F1 cross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4058A70-9FDA-4B4E-B578-573202E4C51A}"/>
                </a:ext>
              </a:extLst>
            </p:cNvPr>
            <p:cNvGrpSpPr/>
            <p:nvPr/>
          </p:nvGrpSpPr>
          <p:grpSpPr>
            <a:xfrm>
              <a:off x="3672869" y="2829971"/>
              <a:ext cx="0" cy="1361029"/>
              <a:chOff x="1905000" y="914400"/>
              <a:chExt cx="0" cy="68580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AD6731-1738-4249-97C2-C1BB482F58F6}"/>
                  </a:ext>
                </a:extLst>
              </p:cNvPr>
              <p:cNvCxnSpPr/>
              <p:nvPr/>
            </p:nvCxnSpPr>
            <p:spPr>
              <a:xfrm>
                <a:off x="1905000" y="1277748"/>
                <a:ext cx="0" cy="135416"/>
              </a:xfrm>
              <a:prstGeom prst="line">
                <a:avLst/>
              </a:prstGeom>
              <a:ln w="12700">
                <a:solidFill>
                  <a:srgbClr val="011EAA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F28B5F8-7A4B-E640-B36F-3766A0CD3E5C}"/>
                  </a:ext>
                </a:extLst>
              </p:cNvPr>
              <p:cNvCxnSpPr/>
              <p:nvPr/>
            </p:nvCxnSpPr>
            <p:spPr>
              <a:xfrm>
                <a:off x="1905000" y="1028366"/>
                <a:ext cx="0" cy="124691"/>
              </a:xfrm>
              <a:prstGeom prst="line">
                <a:avLst/>
              </a:prstGeom>
              <a:ln w="12700">
                <a:solidFill>
                  <a:srgbClr val="00B0F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81B0EC1-FCB7-FD42-91B7-8E45F519AB3A}"/>
                  </a:ext>
                </a:extLst>
              </p:cNvPr>
              <p:cNvCxnSpPr/>
              <p:nvPr/>
            </p:nvCxnSpPr>
            <p:spPr>
              <a:xfrm>
                <a:off x="1905000" y="914400"/>
                <a:ext cx="0" cy="113966"/>
              </a:xfrm>
              <a:prstGeom prst="line">
                <a:avLst/>
              </a:prstGeom>
              <a:ln w="254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52634420-D66E-834E-8FB6-449FFE997073}"/>
                  </a:ext>
                </a:extLst>
              </p:cNvPr>
              <p:cNvCxnSpPr/>
              <p:nvPr/>
            </p:nvCxnSpPr>
            <p:spPr>
              <a:xfrm>
                <a:off x="1905000" y="1153057"/>
                <a:ext cx="0" cy="124691"/>
              </a:xfrm>
              <a:prstGeom prst="line">
                <a:avLst/>
              </a:prstGeom>
              <a:ln w="25400">
                <a:solidFill>
                  <a:srgbClr val="00B0F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4393CE2-AE59-4F42-AD67-2793F534F979}"/>
                  </a:ext>
                </a:extLst>
              </p:cNvPr>
              <p:cNvCxnSpPr/>
              <p:nvPr/>
            </p:nvCxnSpPr>
            <p:spPr>
              <a:xfrm>
                <a:off x="1905000" y="1413164"/>
                <a:ext cx="0" cy="187036"/>
              </a:xfrm>
              <a:prstGeom prst="line">
                <a:avLst/>
              </a:prstGeom>
              <a:ln w="25400">
                <a:solidFill>
                  <a:srgbClr val="011EA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470F2F-F1A8-C949-8539-CE279E1A969E}"/>
                </a:ext>
              </a:extLst>
            </p:cNvPr>
            <p:cNvGrpSpPr/>
            <p:nvPr/>
          </p:nvGrpSpPr>
          <p:grpSpPr>
            <a:xfrm>
              <a:off x="3824094" y="2829971"/>
              <a:ext cx="0" cy="1361029"/>
              <a:chOff x="1981200" y="914400"/>
              <a:chExt cx="0" cy="6858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193260E-A526-8E40-97AB-0D4E07807987}"/>
                  </a:ext>
                </a:extLst>
              </p:cNvPr>
              <p:cNvCxnSpPr/>
              <p:nvPr/>
            </p:nvCxnSpPr>
            <p:spPr>
              <a:xfrm>
                <a:off x="1981200" y="1028366"/>
                <a:ext cx="0" cy="124691"/>
              </a:xfrm>
              <a:prstGeom prst="line">
                <a:avLst/>
              </a:prstGeom>
              <a:ln w="12700">
                <a:solidFill>
                  <a:srgbClr val="FF7E79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91B39C1-5FAA-3C4B-BA3C-94D77148F011}"/>
                  </a:ext>
                </a:extLst>
              </p:cNvPr>
              <p:cNvCxnSpPr/>
              <p:nvPr/>
            </p:nvCxnSpPr>
            <p:spPr>
              <a:xfrm>
                <a:off x="1981200" y="1413164"/>
                <a:ext cx="0" cy="12469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AA365D8-4A35-F84C-8C61-13D29448EA3D}"/>
                  </a:ext>
                </a:extLst>
              </p:cNvPr>
              <p:cNvCxnSpPr/>
              <p:nvPr/>
            </p:nvCxnSpPr>
            <p:spPr>
              <a:xfrm>
                <a:off x="1981200" y="914400"/>
                <a:ext cx="0" cy="113966"/>
              </a:xfrm>
              <a:prstGeom prst="line">
                <a:avLst/>
              </a:prstGeom>
              <a:ln w="25400">
                <a:solidFill>
                  <a:srgbClr val="FF7E7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9F5098-3301-9C47-A0ED-C9411B70F236}"/>
                  </a:ext>
                </a:extLst>
              </p:cNvPr>
              <p:cNvCxnSpPr/>
              <p:nvPr/>
            </p:nvCxnSpPr>
            <p:spPr>
              <a:xfrm>
                <a:off x="1981200" y="1153018"/>
                <a:ext cx="0" cy="60041"/>
              </a:xfrm>
              <a:prstGeom prst="line">
                <a:avLst/>
              </a:prstGeom>
              <a:ln w="25400">
                <a:solidFill>
                  <a:srgbClr val="FF7E79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128FD2B-C6A9-D74B-A104-78496D3B710E}"/>
                  </a:ext>
                </a:extLst>
              </p:cNvPr>
              <p:cNvCxnSpPr/>
              <p:nvPr/>
            </p:nvCxnSpPr>
            <p:spPr>
              <a:xfrm>
                <a:off x="1981200" y="1537855"/>
                <a:ext cx="0" cy="62345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AA38B24-AFAB-CF40-B7AC-14F5BB3B23DC}"/>
                  </a:ext>
                </a:extLst>
              </p:cNvPr>
              <p:cNvCxnSpPr/>
              <p:nvPr/>
            </p:nvCxnSpPr>
            <p:spPr>
              <a:xfrm>
                <a:off x="1981200" y="1211255"/>
                <a:ext cx="0" cy="201909"/>
              </a:xfrm>
              <a:prstGeom prst="line">
                <a:avLst/>
              </a:prstGeom>
              <a:ln w="25400">
                <a:solidFill>
                  <a:srgbClr val="C0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AB6275-B885-D346-BD6B-A5D28B289086}"/>
              </a:ext>
            </a:extLst>
          </p:cNvPr>
          <p:cNvGrpSpPr/>
          <p:nvPr/>
        </p:nvGrpSpPr>
        <p:grpSpPr>
          <a:xfrm>
            <a:off x="1710276" y="3340168"/>
            <a:ext cx="1031918" cy="1258636"/>
            <a:chOff x="1001421" y="4419600"/>
            <a:chExt cx="1375891" cy="167818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AFC30F3-CF54-8F4B-803B-4A71D8B78AC6}"/>
                </a:ext>
              </a:extLst>
            </p:cNvPr>
            <p:cNvSpPr/>
            <p:nvPr/>
          </p:nvSpPr>
          <p:spPr>
            <a:xfrm>
              <a:off x="1001421" y="4419600"/>
              <a:ext cx="1123191" cy="1123192"/>
            </a:xfrm>
            <a:prstGeom prst="ellipse">
              <a:avLst/>
            </a:prstGeom>
            <a:solidFill>
              <a:srgbClr val="00B0F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88FF84D-7A7D-5E40-A3A5-62E3B74BC011}"/>
                </a:ext>
              </a:extLst>
            </p:cNvPr>
            <p:cNvSpPr/>
            <p:nvPr/>
          </p:nvSpPr>
          <p:spPr>
            <a:xfrm>
              <a:off x="1258449" y="4421763"/>
              <a:ext cx="1118863" cy="1118863"/>
            </a:xfrm>
            <a:prstGeom prst="ellipse">
              <a:avLst/>
            </a:prstGeom>
            <a:solidFill>
              <a:srgbClr val="FF0000">
                <a:alpha val="7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1F0FFF-74A3-C54B-A66F-0D4DA25E0C13}"/>
                </a:ext>
              </a:extLst>
            </p:cNvPr>
            <p:cNvSpPr/>
            <p:nvPr/>
          </p:nvSpPr>
          <p:spPr>
            <a:xfrm>
              <a:off x="1254122" y="4436559"/>
              <a:ext cx="866165" cy="1089270"/>
            </a:xfrm>
            <a:custGeom>
              <a:avLst/>
              <a:gdLst>
                <a:gd name="connsiteX0" fmla="*/ 267017 w 530909"/>
                <a:gd name="connsiteY0" fmla="*/ 0 h 667659"/>
                <a:gd name="connsiteX1" fmla="*/ 320671 w 530909"/>
                <a:gd name="connsiteY1" fmla="*/ 16655 h 667659"/>
                <a:gd name="connsiteX2" fmla="*/ 530909 w 530909"/>
                <a:gd name="connsiteY2" fmla="*/ 333830 h 667659"/>
                <a:gd name="connsiteX3" fmla="*/ 320671 w 530909"/>
                <a:gd name="connsiteY3" fmla="*/ 651005 h 667659"/>
                <a:gd name="connsiteX4" fmla="*/ 267020 w 530909"/>
                <a:gd name="connsiteY4" fmla="*/ 667659 h 667659"/>
                <a:gd name="connsiteX5" fmla="*/ 209427 w 530909"/>
                <a:gd name="connsiteY5" fmla="*/ 649781 h 667659"/>
                <a:gd name="connsiteX6" fmla="*/ 0 w 530909"/>
                <a:gd name="connsiteY6" fmla="*/ 333829 h 667659"/>
                <a:gd name="connsiteX7" fmla="*/ 209427 w 530909"/>
                <a:gd name="connsiteY7" fmla="*/ 17877 h 667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0909" h="667659">
                  <a:moveTo>
                    <a:pt x="267017" y="0"/>
                  </a:moveTo>
                  <a:lnTo>
                    <a:pt x="320671" y="16655"/>
                  </a:lnTo>
                  <a:cubicBezTo>
                    <a:pt x="444219" y="68911"/>
                    <a:pt x="530909" y="191247"/>
                    <a:pt x="530909" y="333830"/>
                  </a:cubicBezTo>
                  <a:cubicBezTo>
                    <a:pt x="530909" y="476413"/>
                    <a:pt x="444219" y="598749"/>
                    <a:pt x="320671" y="651005"/>
                  </a:cubicBezTo>
                  <a:lnTo>
                    <a:pt x="267020" y="667659"/>
                  </a:lnTo>
                  <a:lnTo>
                    <a:pt x="209427" y="649781"/>
                  </a:lnTo>
                  <a:cubicBezTo>
                    <a:pt x="86356" y="597727"/>
                    <a:pt x="0" y="475863"/>
                    <a:pt x="0" y="333829"/>
                  </a:cubicBezTo>
                  <a:cubicBezTo>
                    <a:pt x="0" y="191796"/>
                    <a:pt x="86356" y="69932"/>
                    <a:pt x="209427" y="1787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1956985-B8DB-DD40-93B8-7F59933F4192}"/>
                </a:ext>
              </a:extLst>
            </p:cNvPr>
            <p:cNvSpPr txBox="1"/>
            <p:nvPr/>
          </p:nvSpPr>
          <p:spPr>
            <a:xfrm>
              <a:off x="1261201" y="5543783"/>
              <a:ext cx="90665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Parental</a:t>
              </a:r>
              <a:br>
                <a:rPr lang="en-US" sz="105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</a:br>
              <a:r>
                <a:rPr lang="en-US" sz="105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</a:t>
              </a:r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-</a:t>
              </a:r>
              <a:r>
                <a:rPr lang="en-US" sz="1050"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mers</a:t>
              </a:r>
              <a:endPara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0D4FD5D-B6E1-AC4B-AA8D-CB48A579647C}"/>
              </a:ext>
            </a:extLst>
          </p:cNvPr>
          <p:cNvSpPr txBox="1"/>
          <p:nvPr/>
        </p:nvSpPr>
        <p:spPr>
          <a:xfrm>
            <a:off x="6149955" y="3361862"/>
            <a:ext cx="1051891" cy="2539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Sire haplotype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2043E3-C706-4648-9FBD-1712D837B4EF}"/>
              </a:ext>
            </a:extLst>
          </p:cNvPr>
          <p:cNvSpPr txBox="1"/>
          <p:nvPr/>
        </p:nvSpPr>
        <p:spPr>
          <a:xfrm>
            <a:off x="6118953" y="4177934"/>
            <a:ext cx="1099981" cy="2539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 haplotype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4548D5E-CA45-AA46-B6CE-C1507E59D74A}"/>
              </a:ext>
            </a:extLst>
          </p:cNvPr>
          <p:cNvGrpSpPr/>
          <p:nvPr/>
        </p:nvGrpSpPr>
        <p:grpSpPr>
          <a:xfrm>
            <a:off x="5274457" y="3661424"/>
            <a:ext cx="2760815" cy="499276"/>
            <a:chOff x="536053" y="4833922"/>
            <a:chExt cx="2106816" cy="381004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C7FBE6C-76A3-B84B-9BAB-2AE5B88AF01B}"/>
                </a:ext>
              </a:extLst>
            </p:cNvPr>
            <p:cNvGrpSpPr/>
            <p:nvPr/>
          </p:nvGrpSpPr>
          <p:grpSpPr>
            <a:xfrm>
              <a:off x="536053" y="4833922"/>
              <a:ext cx="2106816" cy="381001"/>
              <a:chOff x="536053" y="4051755"/>
              <a:chExt cx="2106816" cy="381001"/>
            </a:xfrm>
          </p:grpSpPr>
          <p:sp>
            <p:nvSpPr>
              <p:cNvPr id="102" name="Parallelogram 101">
                <a:extLst>
                  <a:ext uri="{FF2B5EF4-FFF2-40B4-BE49-F238E27FC236}">
                    <a16:creationId xmlns:a16="http://schemas.microsoft.com/office/drawing/2014/main" id="{55E64EEE-B3A1-CC49-8251-878EC329B3A9}"/>
                  </a:ext>
                </a:extLst>
              </p:cNvPr>
              <p:cNvSpPr/>
              <p:nvPr/>
            </p:nvSpPr>
            <p:spPr>
              <a:xfrm>
                <a:off x="536053" y="4051756"/>
                <a:ext cx="256540" cy="381000"/>
              </a:xfrm>
              <a:prstGeom prst="parallelogram">
                <a:avLst>
                  <a:gd name="adj" fmla="val 29125"/>
                </a:avLst>
              </a:prstGeom>
              <a:solidFill>
                <a:schemeClr val="bg2">
                  <a:lumMod val="90000"/>
                  <a:alpha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3" name="Parallelogram 102">
                <a:extLst>
                  <a:ext uri="{FF2B5EF4-FFF2-40B4-BE49-F238E27FC236}">
                    <a16:creationId xmlns:a16="http://schemas.microsoft.com/office/drawing/2014/main" id="{7D3CC27D-316A-D542-A3DB-524FBBFDD04D}"/>
                  </a:ext>
                </a:extLst>
              </p:cNvPr>
              <p:cNvSpPr/>
              <p:nvPr/>
            </p:nvSpPr>
            <p:spPr>
              <a:xfrm>
                <a:off x="917052" y="4051756"/>
                <a:ext cx="835658" cy="381000"/>
              </a:xfrm>
              <a:prstGeom prst="parallelogram">
                <a:avLst>
                  <a:gd name="adj" fmla="val 19444"/>
                </a:avLst>
              </a:prstGeom>
              <a:solidFill>
                <a:schemeClr val="bg2">
                  <a:lumMod val="90000"/>
                  <a:alpha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4" name="Parallelogram 103">
                <a:extLst>
                  <a:ext uri="{FF2B5EF4-FFF2-40B4-BE49-F238E27FC236}">
                    <a16:creationId xmlns:a16="http://schemas.microsoft.com/office/drawing/2014/main" id="{8FF923DF-5526-0943-9191-A9965B1B8F0D}"/>
                  </a:ext>
                </a:extLst>
              </p:cNvPr>
              <p:cNvSpPr/>
              <p:nvPr/>
            </p:nvSpPr>
            <p:spPr>
              <a:xfrm>
                <a:off x="1679051" y="4051756"/>
                <a:ext cx="652779" cy="381000"/>
              </a:xfrm>
              <a:prstGeom prst="parallelogram">
                <a:avLst>
                  <a:gd name="adj" fmla="val 72222"/>
                </a:avLst>
              </a:prstGeom>
              <a:solidFill>
                <a:schemeClr val="bg2">
                  <a:lumMod val="90000"/>
                  <a:alpha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5" name="Parallelogram 104">
                <a:extLst>
                  <a:ext uri="{FF2B5EF4-FFF2-40B4-BE49-F238E27FC236}">
                    <a16:creationId xmlns:a16="http://schemas.microsoft.com/office/drawing/2014/main" id="{5E6332EB-C73A-2749-B507-1AA70C2A24D0}"/>
                  </a:ext>
                </a:extLst>
              </p:cNvPr>
              <p:cNvSpPr/>
              <p:nvPr/>
            </p:nvSpPr>
            <p:spPr>
              <a:xfrm flipH="1">
                <a:off x="2133600" y="4051755"/>
                <a:ext cx="509269" cy="381000"/>
              </a:xfrm>
              <a:prstGeom prst="parallelogram">
                <a:avLst>
                  <a:gd name="adj" fmla="val 29722"/>
                </a:avLst>
              </a:prstGeom>
              <a:solidFill>
                <a:schemeClr val="bg2">
                  <a:lumMod val="90000"/>
                  <a:alpha val="5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A014618-6BBE-034A-A262-400762A629A5}"/>
                </a:ext>
              </a:extLst>
            </p:cNvPr>
            <p:cNvGrpSpPr/>
            <p:nvPr/>
          </p:nvGrpSpPr>
          <p:grpSpPr>
            <a:xfrm>
              <a:off x="609714" y="4833926"/>
              <a:ext cx="1922381" cy="0"/>
              <a:chOff x="609714" y="4051759"/>
              <a:chExt cx="1922381" cy="0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212A40A-F948-6A4B-829F-51FC4FC93A4A}"/>
                  </a:ext>
                </a:extLst>
              </p:cNvPr>
              <p:cNvCxnSpPr/>
              <p:nvPr/>
            </p:nvCxnSpPr>
            <p:spPr>
              <a:xfrm flipH="1">
                <a:off x="1950722" y="4051759"/>
                <a:ext cx="58137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E537E003-F368-C74D-BBBB-BF3CCFEC597A}"/>
                  </a:ext>
                </a:extLst>
              </p:cNvPr>
              <p:cNvCxnSpPr/>
              <p:nvPr/>
            </p:nvCxnSpPr>
            <p:spPr>
              <a:xfrm flipH="1">
                <a:off x="990600" y="4051759"/>
                <a:ext cx="75380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57FC7CF9-F217-3245-9274-8C3AAF2C59B0}"/>
                  </a:ext>
                </a:extLst>
              </p:cNvPr>
              <p:cNvCxnSpPr/>
              <p:nvPr/>
            </p:nvCxnSpPr>
            <p:spPr>
              <a:xfrm flipH="1">
                <a:off x="609714" y="4051759"/>
                <a:ext cx="18287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FF14F6FD-EED8-4940-AA8F-F5DC351BC8E3}"/>
                  </a:ext>
                </a:extLst>
              </p:cNvPr>
              <p:cNvCxnSpPr/>
              <p:nvPr/>
            </p:nvCxnSpPr>
            <p:spPr>
              <a:xfrm flipH="1">
                <a:off x="792593" y="4051759"/>
                <a:ext cx="19812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37CBE55-BB00-8B42-AB28-860CB84CCC27}"/>
                  </a:ext>
                </a:extLst>
              </p:cNvPr>
              <p:cNvCxnSpPr/>
              <p:nvPr/>
            </p:nvCxnSpPr>
            <p:spPr>
              <a:xfrm flipH="1">
                <a:off x="1752711" y="4051759"/>
                <a:ext cx="19812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C9FDD545-5C74-D648-80C7-B655FD569412}"/>
                  </a:ext>
                </a:extLst>
              </p:cNvPr>
              <p:cNvCxnSpPr/>
              <p:nvPr/>
            </p:nvCxnSpPr>
            <p:spPr>
              <a:xfrm flipH="1">
                <a:off x="2133710" y="4051759"/>
                <a:ext cx="19812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2BF83E1-9E8E-C744-A65C-A38DCE33A30A}"/>
                </a:ext>
              </a:extLst>
            </p:cNvPr>
            <p:cNvGrpSpPr/>
            <p:nvPr/>
          </p:nvGrpSpPr>
          <p:grpSpPr>
            <a:xfrm>
              <a:off x="536053" y="5214926"/>
              <a:ext cx="2106816" cy="0"/>
              <a:chOff x="536053" y="4432759"/>
              <a:chExt cx="2106816" cy="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848AA-01EB-9E4C-A822-D5512322B537}"/>
                  </a:ext>
                </a:extLst>
              </p:cNvPr>
              <p:cNvCxnSpPr/>
              <p:nvPr/>
            </p:nvCxnSpPr>
            <p:spPr>
              <a:xfrm flipH="1">
                <a:off x="914400" y="4432759"/>
                <a:ext cx="96316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C836333B-922E-5C4B-8D69-5AE292DDADBC}"/>
                  </a:ext>
                </a:extLst>
              </p:cNvPr>
              <p:cNvCxnSpPr/>
              <p:nvPr/>
            </p:nvCxnSpPr>
            <p:spPr>
              <a:xfrm flipH="1">
                <a:off x="536053" y="4432759"/>
                <a:ext cx="18288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B675B227-9533-0C43-91CA-0D1004A919BB}"/>
                  </a:ext>
                </a:extLst>
              </p:cNvPr>
              <p:cNvCxnSpPr/>
              <p:nvPr/>
            </p:nvCxnSpPr>
            <p:spPr>
              <a:xfrm flipH="1">
                <a:off x="718933" y="4432759"/>
                <a:ext cx="19812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64D3DD1-6490-7846-9F43-14802C8DB244}"/>
                  </a:ext>
                </a:extLst>
              </p:cNvPr>
              <p:cNvCxnSpPr/>
              <p:nvPr/>
            </p:nvCxnSpPr>
            <p:spPr>
              <a:xfrm flipH="1">
                <a:off x="2060050" y="4432759"/>
                <a:ext cx="198120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09830FEC-F815-3A4C-B243-96FB58F32888}"/>
                  </a:ext>
                </a:extLst>
              </p:cNvPr>
              <p:cNvCxnSpPr/>
              <p:nvPr/>
            </p:nvCxnSpPr>
            <p:spPr>
              <a:xfrm flipH="1">
                <a:off x="2438400" y="4432759"/>
                <a:ext cx="20446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FA404DF-A701-844E-9D04-792F8BF9018D}"/>
                  </a:ext>
                </a:extLst>
              </p:cNvPr>
              <p:cNvCxnSpPr/>
              <p:nvPr/>
            </p:nvCxnSpPr>
            <p:spPr>
              <a:xfrm flipH="1">
                <a:off x="1861930" y="4432759"/>
                <a:ext cx="19812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7BD3056-26E2-F14C-AF38-3D4EF707EFDC}"/>
                  </a:ext>
                </a:extLst>
              </p:cNvPr>
              <p:cNvCxnSpPr/>
              <p:nvPr/>
            </p:nvCxnSpPr>
            <p:spPr>
              <a:xfrm flipH="1">
                <a:off x="2242930" y="4432759"/>
                <a:ext cx="198120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4AE5469-B313-AC45-BACA-0F8358CADCF6}"/>
              </a:ext>
            </a:extLst>
          </p:cNvPr>
          <p:cNvGrpSpPr/>
          <p:nvPr/>
        </p:nvGrpSpPr>
        <p:grpSpPr>
          <a:xfrm>
            <a:off x="4572001" y="1780906"/>
            <a:ext cx="4137159" cy="1281394"/>
            <a:chOff x="6172200" y="2467149"/>
            <a:chExt cx="5516210" cy="170852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818E9E-146F-A14E-9832-984E700238D7}"/>
                </a:ext>
              </a:extLst>
            </p:cNvPr>
            <p:cNvCxnSpPr/>
            <p:nvPr/>
          </p:nvCxnSpPr>
          <p:spPr>
            <a:xfrm flipH="1">
              <a:off x="8463970" y="3243704"/>
              <a:ext cx="1000538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51961E-D9E3-7349-BDFE-9038470CC82E}"/>
                </a:ext>
              </a:extLst>
            </p:cNvPr>
            <p:cNvGrpSpPr/>
            <p:nvPr/>
          </p:nvGrpSpPr>
          <p:grpSpPr>
            <a:xfrm>
              <a:off x="9290309" y="4175671"/>
              <a:ext cx="2207440" cy="3"/>
              <a:chOff x="1784604" y="4419598"/>
              <a:chExt cx="1263396" cy="2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F1730E9-40D4-D24A-8F4D-921869183BB0}"/>
                  </a:ext>
                </a:extLst>
              </p:cNvPr>
              <p:cNvCxnSpPr/>
              <p:nvPr/>
            </p:nvCxnSpPr>
            <p:spPr>
              <a:xfrm flipH="1">
                <a:off x="2016252" y="4419599"/>
                <a:ext cx="68199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117FAF7-7D10-FA41-9DC1-AC9CC33A7320}"/>
                  </a:ext>
                </a:extLst>
              </p:cNvPr>
              <p:cNvCxnSpPr/>
              <p:nvPr/>
            </p:nvCxnSpPr>
            <p:spPr>
              <a:xfrm flipH="1" flipV="1">
                <a:off x="2817876" y="4419599"/>
                <a:ext cx="230124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A39F7759-9272-BC49-BDFA-A6A69BF8C36A}"/>
                  </a:ext>
                </a:extLst>
              </p:cNvPr>
              <p:cNvCxnSpPr/>
              <p:nvPr/>
            </p:nvCxnSpPr>
            <p:spPr>
              <a:xfrm flipH="1">
                <a:off x="1784604" y="4419598"/>
                <a:ext cx="1082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BD59315-D61E-6447-9376-B2E88C1EB333}"/>
                  </a:ext>
                </a:extLst>
              </p:cNvPr>
              <p:cNvCxnSpPr/>
              <p:nvPr/>
            </p:nvCxnSpPr>
            <p:spPr>
              <a:xfrm flipH="1">
                <a:off x="1894332" y="4419598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5A4A983-F941-7A46-9EF5-188322C6308A}"/>
                  </a:ext>
                </a:extLst>
              </p:cNvPr>
              <p:cNvCxnSpPr/>
              <p:nvPr/>
            </p:nvCxnSpPr>
            <p:spPr>
              <a:xfrm flipH="1">
                <a:off x="2699004" y="4419598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DA416ED-E4BD-E44F-A51D-4ECDB53A3ACA}"/>
                </a:ext>
              </a:extLst>
            </p:cNvPr>
            <p:cNvGrpSpPr/>
            <p:nvPr/>
          </p:nvGrpSpPr>
          <p:grpSpPr>
            <a:xfrm>
              <a:off x="6571616" y="4175668"/>
              <a:ext cx="1997081" cy="5"/>
              <a:chOff x="228600" y="4419596"/>
              <a:chExt cx="1143000" cy="3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60D27B7-05BB-8D4E-8130-041A0C01883C}"/>
                  </a:ext>
                </a:extLst>
              </p:cNvPr>
              <p:cNvCxnSpPr/>
              <p:nvPr/>
            </p:nvCxnSpPr>
            <p:spPr>
              <a:xfrm flipH="1">
                <a:off x="1035046" y="4419596"/>
                <a:ext cx="33655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97A1DB5-E742-AE4D-89E1-416D1CD21A05}"/>
                  </a:ext>
                </a:extLst>
              </p:cNvPr>
              <p:cNvCxnSpPr/>
              <p:nvPr/>
            </p:nvCxnSpPr>
            <p:spPr>
              <a:xfrm flipH="1" flipV="1">
                <a:off x="228600" y="4419598"/>
                <a:ext cx="108204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95052A0-474B-634D-B2FE-8AF0D928E58D}"/>
                  </a:ext>
                </a:extLst>
              </p:cNvPr>
              <p:cNvCxnSpPr/>
              <p:nvPr/>
            </p:nvCxnSpPr>
            <p:spPr>
              <a:xfrm flipH="1">
                <a:off x="338328" y="4419598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1F67F56-D8C0-5C4A-A269-CE9319C0C52A}"/>
                  </a:ext>
                </a:extLst>
              </p:cNvPr>
              <p:cNvCxnSpPr/>
              <p:nvPr/>
            </p:nvCxnSpPr>
            <p:spPr>
              <a:xfrm flipH="1">
                <a:off x="914400" y="4419598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EC582E54-E258-C743-94E7-E10F3F572F01}"/>
                  </a:ext>
                </a:extLst>
              </p:cNvPr>
              <p:cNvCxnSpPr/>
              <p:nvPr/>
            </p:nvCxnSpPr>
            <p:spPr>
              <a:xfrm flipH="1">
                <a:off x="458255" y="4419596"/>
                <a:ext cx="45614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3F81218-DB34-0646-BB28-8DC1E1B97CA1}"/>
                </a:ext>
              </a:extLst>
            </p:cNvPr>
            <p:cNvSpPr/>
            <p:nvPr/>
          </p:nvSpPr>
          <p:spPr>
            <a:xfrm>
              <a:off x="6172200" y="3227573"/>
              <a:ext cx="1370460" cy="338555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Sire assembly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665D3D3-B383-AB4D-A86C-FEE322775A3D}"/>
                </a:ext>
              </a:extLst>
            </p:cNvPr>
            <p:cNvSpPr/>
            <p:nvPr/>
          </p:nvSpPr>
          <p:spPr>
            <a:xfrm>
              <a:off x="10253829" y="3221514"/>
              <a:ext cx="1434581" cy="338555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Dam assembly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C1687E7-E674-5346-922F-A47AD66C0B7B}"/>
                </a:ext>
              </a:extLst>
            </p:cNvPr>
            <p:cNvSpPr/>
            <p:nvPr/>
          </p:nvSpPr>
          <p:spPr>
            <a:xfrm>
              <a:off x="8368871" y="2842572"/>
              <a:ext cx="1199473" cy="338555"/>
            </a:xfrm>
            <a:prstGeom prst="rect">
              <a:avLst/>
            </a:prstGeom>
            <a:ln w="19050"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Unassigned</a:t>
              </a:r>
            </a:p>
          </p:txBody>
        </p:sp>
        <p:sp>
          <p:nvSpPr>
            <p:cNvPr id="109" name="Notched Right Arrow 108">
              <a:extLst>
                <a:ext uri="{FF2B5EF4-FFF2-40B4-BE49-F238E27FC236}">
                  <a16:creationId xmlns:a16="http://schemas.microsoft.com/office/drawing/2014/main" id="{521AA907-FEC3-9A4F-80E3-AE3FF5EAE7A9}"/>
                </a:ext>
              </a:extLst>
            </p:cNvPr>
            <p:cNvSpPr/>
            <p:nvPr/>
          </p:nvSpPr>
          <p:spPr>
            <a:xfrm rot="2956364">
              <a:off x="9944386" y="2676169"/>
              <a:ext cx="647054" cy="229014"/>
            </a:xfrm>
            <a:prstGeom prst="notchedRightArrow">
              <a:avLst/>
            </a:prstGeom>
            <a:solidFill>
              <a:srgbClr val="FF0000">
                <a:alpha val="75000"/>
              </a:srgb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10" name="Notched Right Arrow 109">
              <a:extLst>
                <a:ext uri="{FF2B5EF4-FFF2-40B4-BE49-F238E27FC236}">
                  <a16:creationId xmlns:a16="http://schemas.microsoft.com/office/drawing/2014/main" id="{61270C9E-3887-3646-9AC5-0A531E6BE124}"/>
                </a:ext>
              </a:extLst>
            </p:cNvPr>
            <p:cNvSpPr/>
            <p:nvPr/>
          </p:nvSpPr>
          <p:spPr>
            <a:xfrm rot="18643636" flipH="1">
              <a:off x="7344787" y="2676169"/>
              <a:ext cx="647054" cy="229014"/>
            </a:xfrm>
            <a:prstGeom prst="notchedRightArrow">
              <a:avLst/>
            </a:prstGeom>
            <a:solidFill>
              <a:srgbClr val="00B0F0">
                <a:alpha val="75000"/>
              </a:srgb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F1A51B4-2D4F-F749-9D9A-2F48D8E5C7E5}"/>
                </a:ext>
              </a:extLst>
            </p:cNvPr>
            <p:cNvGrpSpPr/>
            <p:nvPr/>
          </p:nvGrpSpPr>
          <p:grpSpPr>
            <a:xfrm>
              <a:off x="6571616" y="3620930"/>
              <a:ext cx="1997081" cy="399416"/>
              <a:chOff x="228600" y="4102100"/>
              <a:chExt cx="1143000" cy="228600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2346B09-15CA-0842-8302-7DF3ECB7F1A8}"/>
                  </a:ext>
                </a:extLst>
              </p:cNvPr>
              <p:cNvGrpSpPr/>
              <p:nvPr/>
            </p:nvGrpSpPr>
            <p:grpSpPr>
              <a:xfrm>
                <a:off x="338328" y="4146553"/>
                <a:ext cx="576072" cy="1"/>
                <a:chOff x="338328" y="3962399"/>
                <a:chExt cx="576072" cy="1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4295EC2C-5313-4141-9457-1B6A5F67D213}"/>
                    </a:ext>
                  </a:extLst>
                </p:cNvPr>
                <p:cNvCxnSpPr/>
                <p:nvPr/>
              </p:nvCxnSpPr>
              <p:spPr>
                <a:xfrm flipH="1" flipV="1">
                  <a:off x="457200" y="3962399"/>
                  <a:ext cx="45720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F3C1B1E5-941C-4B45-B98A-D0F5B3C9E9A7}"/>
                    </a:ext>
                  </a:extLst>
                </p:cNvPr>
                <p:cNvCxnSpPr/>
                <p:nvPr/>
              </p:nvCxnSpPr>
              <p:spPr>
                <a:xfrm flipH="1">
                  <a:off x="338328" y="3962399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BE351953-6671-874E-ABA6-18AC04458D4B}"/>
                  </a:ext>
                </a:extLst>
              </p:cNvPr>
              <p:cNvGrpSpPr/>
              <p:nvPr/>
            </p:nvGrpSpPr>
            <p:grpSpPr>
              <a:xfrm>
                <a:off x="685800" y="4283073"/>
                <a:ext cx="574548" cy="0"/>
                <a:chOff x="682752" y="4191000"/>
                <a:chExt cx="574548" cy="0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5535FA9-6FAD-3347-9243-866486CD574A}"/>
                    </a:ext>
                  </a:extLst>
                </p:cNvPr>
                <p:cNvCxnSpPr/>
                <p:nvPr/>
              </p:nvCxnSpPr>
              <p:spPr>
                <a:xfrm flipH="1">
                  <a:off x="1028702" y="4191000"/>
                  <a:ext cx="22859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2122FF9C-96EB-6747-A0C6-47A89C42E7DA}"/>
                    </a:ext>
                  </a:extLst>
                </p:cNvPr>
                <p:cNvCxnSpPr/>
                <p:nvPr/>
              </p:nvCxnSpPr>
              <p:spPr>
                <a:xfrm flipH="1">
                  <a:off x="682752" y="4191000"/>
                  <a:ext cx="23164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9B4B27F4-37FE-184D-9D2F-1200C5D35B35}"/>
                    </a:ext>
                  </a:extLst>
                </p:cNvPr>
                <p:cNvCxnSpPr/>
                <p:nvPr/>
              </p:nvCxnSpPr>
              <p:spPr>
                <a:xfrm flipH="1">
                  <a:off x="914400" y="4191000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C2D84733-4102-9F4F-A551-727C6BCFCD8B}"/>
                  </a:ext>
                </a:extLst>
              </p:cNvPr>
              <p:cNvGrpSpPr/>
              <p:nvPr/>
            </p:nvGrpSpPr>
            <p:grpSpPr>
              <a:xfrm>
                <a:off x="457200" y="4191000"/>
                <a:ext cx="576072" cy="0"/>
                <a:chOff x="457200" y="4038599"/>
                <a:chExt cx="576072" cy="0"/>
              </a:xfrm>
            </p:grpSpPr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986467D-64AF-8249-96FC-7D6FCC9B27A1}"/>
                    </a:ext>
                  </a:extLst>
                </p:cNvPr>
                <p:cNvCxnSpPr/>
                <p:nvPr/>
              </p:nvCxnSpPr>
              <p:spPr>
                <a:xfrm flipH="1">
                  <a:off x="457200" y="4038599"/>
                  <a:ext cx="4572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E5F06862-2286-5D44-9F46-5126F627D703}"/>
                    </a:ext>
                  </a:extLst>
                </p:cNvPr>
                <p:cNvCxnSpPr/>
                <p:nvPr/>
              </p:nvCxnSpPr>
              <p:spPr>
                <a:xfrm flipH="1">
                  <a:off x="914400" y="4038599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4ED0574-2610-4346-8B9B-B96EED98BD51}"/>
                  </a:ext>
                </a:extLst>
              </p:cNvPr>
              <p:cNvGrpSpPr/>
              <p:nvPr/>
            </p:nvGrpSpPr>
            <p:grpSpPr>
              <a:xfrm>
                <a:off x="806196" y="4330699"/>
                <a:ext cx="565404" cy="1"/>
                <a:chOff x="806196" y="4267199"/>
                <a:chExt cx="565404" cy="1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6DF7828D-30EC-474C-BF94-52EFD27B5C1F}"/>
                    </a:ext>
                  </a:extLst>
                </p:cNvPr>
                <p:cNvCxnSpPr/>
                <p:nvPr/>
              </p:nvCxnSpPr>
              <p:spPr>
                <a:xfrm flipH="1">
                  <a:off x="1028701" y="4267199"/>
                  <a:ext cx="34289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B8C9BCF4-8828-664E-AEB0-9815C3EA0DFE}"/>
                    </a:ext>
                  </a:extLst>
                </p:cNvPr>
                <p:cNvCxnSpPr/>
                <p:nvPr/>
              </p:nvCxnSpPr>
              <p:spPr>
                <a:xfrm flipH="1">
                  <a:off x="914400" y="4267199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8BD2939D-5CEF-B74C-B9C3-B59977973BD8}"/>
                    </a:ext>
                  </a:extLst>
                </p:cNvPr>
                <p:cNvCxnSpPr/>
                <p:nvPr/>
              </p:nvCxnSpPr>
              <p:spPr>
                <a:xfrm flipH="1">
                  <a:off x="806196" y="4267200"/>
                  <a:ext cx="1082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7C02DE0-5E3C-2A48-BFB0-386FFBB0316F}"/>
                  </a:ext>
                </a:extLst>
              </p:cNvPr>
              <p:cNvGrpSpPr/>
              <p:nvPr/>
            </p:nvGrpSpPr>
            <p:grpSpPr>
              <a:xfrm>
                <a:off x="571500" y="4238060"/>
                <a:ext cx="577597" cy="1"/>
                <a:chOff x="565404" y="4114799"/>
                <a:chExt cx="577597" cy="1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35DB8C73-BD50-7540-9D59-147A73FF3A33}"/>
                    </a:ext>
                  </a:extLst>
                </p:cNvPr>
                <p:cNvCxnSpPr/>
                <p:nvPr/>
              </p:nvCxnSpPr>
              <p:spPr>
                <a:xfrm flipH="1">
                  <a:off x="565404" y="4114799"/>
                  <a:ext cx="34899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B0C8AC4F-DD10-FF44-A509-8F87DEAD8F7B}"/>
                    </a:ext>
                  </a:extLst>
                </p:cNvPr>
                <p:cNvCxnSpPr/>
                <p:nvPr/>
              </p:nvCxnSpPr>
              <p:spPr>
                <a:xfrm flipH="1">
                  <a:off x="1033272" y="4114799"/>
                  <a:ext cx="109729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79E780E-5B9B-FB46-AEB1-1051B1B7AB59}"/>
                    </a:ext>
                  </a:extLst>
                </p:cNvPr>
                <p:cNvCxnSpPr/>
                <p:nvPr/>
              </p:nvCxnSpPr>
              <p:spPr>
                <a:xfrm flipH="1">
                  <a:off x="914400" y="4114799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4277862-DB7D-CD47-B37C-9FBCF791EBEE}"/>
                  </a:ext>
                </a:extLst>
              </p:cNvPr>
              <p:cNvGrpSpPr/>
              <p:nvPr/>
            </p:nvGrpSpPr>
            <p:grpSpPr>
              <a:xfrm>
                <a:off x="228600" y="4102100"/>
                <a:ext cx="577596" cy="0"/>
                <a:chOff x="228600" y="3886200"/>
                <a:chExt cx="577596" cy="0"/>
              </a:xfrm>
            </p:grpSpPr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CD20602-7D9F-2747-B996-7D40EE883D15}"/>
                    </a:ext>
                  </a:extLst>
                </p:cNvPr>
                <p:cNvCxnSpPr/>
                <p:nvPr/>
              </p:nvCxnSpPr>
              <p:spPr>
                <a:xfrm flipH="1">
                  <a:off x="228600" y="3886200"/>
                  <a:ext cx="1082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CD774E7-1F75-3E4F-A6E6-97BBCAD5AF92}"/>
                    </a:ext>
                  </a:extLst>
                </p:cNvPr>
                <p:cNvCxnSpPr/>
                <p:nvPr/>
              </p:nvCxnSpPr>
              <p:spPr>
                <a:xfrm flipH="1">
                  <a:off x="338328" y="3886200"/>
                  <a:ext cx="118872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ash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FFCCF4C4-65AA-BA4C-ACA0-A5ABB83CC43B}"/>
                    </a:ext>
                  </a:extLst>
                </p:cNvPr>
                <p:cNvCxnSpPr/>
                <p:nvPr/>
              </p:nvCxnSpPr>
              <p:spPr>
                <a:xfrm flipH="1">
                  <a:off x="457200" y="3886200"/>
                  <a:ext cx="34899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EC88121-88C7-A143-A911-71994DDAA3CD}"/>
                </a:ext>
              </a:extLst>
            </p:cNvPr>
            <p:cNvGrpSpPr/>
            <p:nvPr/>
          </p:nvGrpSpPr>
          <p:grpSpPr>
            <a:xfrm>
              <a:off x="9290309" y="3698593"/>
              <a:ext cx="2207440" cy="321754"/>
              <a:chOff x="1784604" y="4146549"/>
              <a:chExt cx="1263396" cy="184151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98392537-E621-874A-BCC8-A17DCB35C6D6}"/>
                  </a:ext>
                </a:extLst>
              </p:cNvPr>
              <p:cNvGrpSpPr/>
              <p:nvPr/>
            </p:nvGrpSpPr>
            <p:grpSpPr>
              <a:xfrm>
                <a:off x="1894332" y="4195099"/>
                <a:ext cx="574167" cy="0"/>
                <a:chOff x="1894332" y="4038599"/>
                <a:chExt cx="574167" cy="0"/>
              </a:xfrm>
            </p:grpSpPr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19B4A1D4-5618-C747-AF0D-9871BE30EAA7}"/>
                    </a:ext>
                  </a:extLst>
                </p:cNvPr>
                <p:cNvCxnSpPr/>
                <p:nvPr/>
              </p:nvCxnSpPr>
              <p:spPr>
                <a:xfrm flipH="1">
                  <a:off x="2013204" y="4038599"/>
                  <a:ext cx="45529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97279BAC-4F5E-1B4C-B541-9177EC8C5B1C}"/>
                    </a:ext>
                  </a:extLst>
                </p:cNvPr>
                <p:cNvCxnSpPr/>
                <p:nvPr/>
              </p:nvCxnSpPr>
              <p:spPr>
                <a:xfrm flipH="1">
                  <a:off x="1894332" y="4038599"/>
                  <a:ext cx="11887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D4D14445-4923-AE48-A6A0-454C481B42AA}"/>
                  </a:ext>
                </a:extLst>
              </p:cNvPr>
              <p:cNvGrpSpPr/>
              <p:nvPr/>
            </p:nvGrpSpPr>
            <p:grpSpPr>
              <a:xfrm>
                <a:off x="2468499" y="4330699"/>
                <a:ext cx="579501" cy="1"/>
                <a:chOff x="2468499" y="4267199"/>
                <a:chExt cx="579501" cy="1"/>
              </a:xfrm>
            </p:grpSpPr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85B91C18-FFC4-BB44-9400-35C4873A7C96}"/>
                    </a:ext>
                  </a:extLst>
                </p:cNvPr>
                <p:cNvCxnSpPr/>
                <p:nvPr/>
              </p:nvCxnSpPr>
              <p:spPr>
                <a:xfrm flipH="1" flipV="1">
                  <a:off x="2817876" y="4267199"/>
                  <a:ext cx="230124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6E928B83-C8FE-DD4B-AD4D-163EC0AD8487}"/>
                    </a:ext>
                  </a:extLst>
                </p:cNvPr>
                <p:cNvCxnSpPr/>
                <p:nvPr/>
              </p:nvCxnSpPr>
              <p:spPr>
                <a:xfrm flipH="1">
                  <a:off x="2468499" y="4267199"/>
                  <a:ext cx="2297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C7126095-B1F9-C543-B0F2-B141ED54CC98}"/>
                    </a:ext>
                  </a:extLst>
                </p:cNvPr>
                <p:cNvCxnSpPr/>
                <p:nvPr/>
              </p:nvCxnSpPr>
              <p:spPr>
                <a:xfrm flipH="1">
                  <a:off x="2699004" y="4267199"/>
                  <a:ext cx="11887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CCF9E0B0-BE63-9C4B-B60B-2EC171E0F6D2}"/>
                  </a:ext>
                </a:extLst>
              </p:cNvPr>
              <p:cNvGrpSpPr/>
              <p:nvPr/>
            </p:nvGrpSpPr>
            <p:grpSpPr>
              <a:xfrm>
                <a:off x="2240280" y="4238624"/>
                <a:ext cx="577596" cy="0"/>
                <a:chOff x="2240280" y="4114799"/>
                <a:chExt cx="577596" cy="0"/>
              </a:xfrm>
            </p:grpSpPr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E19687A-FA63-6042-8BA2-74848B150C71}"/>
                    </a:ext>
                  </a:extLst>
                </p:cNvPr>
                <p:cNvCxnSpPr/>
                <p:nvPr/>
              </p:nvCxnSpPr>
              <p:spPr>
                <a:xfrm flipH="1">
                  <a:off x="2240280" y="4114799"/>
                  <a:ext cx="45796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217B4B95-6D9C-0946-8BE3-DE6CEDB39064}"/>
                    </a:ext>
                  </a:extLst>
                </p:cNvPr>
                <p:cNvCxnSpPr/>
                <p:nvPr/>
              </p:nvCxnSpPr>
              <p:spPr>
                <a:xfrm flipH="1">
                  <a:off x="2699004" y="4114799"/>
                  <a:ext cx="11887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5098AB06-2704-2E44-B3DE-6696A4C1BFA5}"/>
                  </a:ext>
                </a:extLst>
              </p:cNvPr>
              <p:cNvGrpSpPr/>
              <p:nvPr/>
            </p:nvGrpSpPr>
            <p:grpSpPr>
              <a:xfrm>
                <a:off x="1784604" y="4146549"/>
                <a:ext cx="572643" cy="0"/>
                <a:chOff x="1784604" y="3962399"/>
                <a:chExt cx="572643" cy="0"/>
              </a:xfrm>
            </p:grpSpPr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40571F1-5CA1-DB44-AED9-27E61643E526}"/>
                    </a:ext>
                  </a:extLst>
                </p:cNvPr>
                <p:cNvCxnSpPr/>
                <p:nvPr/>
              </p:nvCxnSpPr>
              <p:spPr>
                <a:xfrm flipH="1">
                  <a:off x="1784604" y="3962399"/>
                  <a:ext cx="1082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8DF3C186-CB47-AA41-B5FB-718A8A715618}"/>
                    </a:ext>
                  </a:extLst>
                </p:cNvPr>
                <p:cNvCxnSpPr/>
                <p:nvPr/>
              </p:nvCxnSpPr>
              <p:spPr>
                <a:xfrm flipH="1">
                  <a:off x="1894332" y="3962399"/>
                  <a:ext cx="11887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B4746797-00CC-2D46-BE12-162290389DA9}"/>
                    </a:ext>
                  </a:extLst>
                </p:cNvPr>
                <p:cNvCxnSpPr/>
                <p:nvPr/>
              </p:nvCxnSpPr>
              <p:spPr>
                <a:xfrm flipH="1">
                  <a:off x="2013204" y="3962399"/>
                  <a:ext cx="34404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21903D48-E00D-6E46-BD3B-14D8AE55239C}"/>
                  </a:ext>
                </a:extLst>
              </p:cNvPr>
              <p:cNvGrpSpPr/>
              <p:nvPr/>
            </p:nvGrpSpPr>
            <p:grpSpPr>
              <a:xfrm>
                <a:off x="2344121" y="4283073"/>
                <a:ext cx="583483" cy="0"/>
                <a:chOff x="2342597" y="4190999"/>
                <a:chExt cx="583483" cy="0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59CFFF95-376B-0F4A-B4DB-361596D4EF71}"/>
                    </a:ext>
                  </a:extLst>
                </p:cNvPr>
                <p:cNvCxnSpPr/>
                <p:nvPr/>
              </p:nvCxnSpPr>
              <p:spPr>
                <a:xfrm flipH="1">
                  <a:off x="2342597" y="4190999"/>
                  <a:ext cx="35564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C98EFC95-A3BE-FA41-AEFB-16016E78E57E}"/>
                    </a:ext>
                  </a:extLst>
                </p:cNvPr>
                <p:cNvCxnSpPr/>
                <p:nvPr/>
              </p:nvCxnSpPr>
              <p:spPr>
                <a:xfrm flipH="1">
                  <a:off x="2699004" y="4190999"/>
                  <a:ext cx="118872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15FC0997-C33F-2F46-8B9F-1FF3E14A9759}"/>
                    </a:ext>
                  </a:extLst>
                </p:cNvPr>
                <p:cNvCxnSpPr/>
                <p:nvPr/>
              </p:nvCxnSpPr>
              <p:spPr>
                <a:xfrm flipH="1">
                  <a:off x="2817876" y="4190999"/>
                  <a:ext cx="1082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23D0C96-E889-CA4C-96F5-B9DB9A2C61BB}"/>
              </a:ext>
            </a:extLst>
          </p:cNvPr>
          <p:cNvGrpSpPr/>
          <p:nvPr/>
        </p:nvGrpSpPr>
        <p:grpSpPr>
          <a:xfrm>
            <a:off x="5542865" y="1123950"/>
            <a:ext cx="2345933" cy="756894"/>
            <a:chOff x="740879" y="2940419"/>
            <a:chExt cx="1790214" cy="57759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4C68B1BE-EC75-F744-9246-48AFA49622CF}"/>
                </a:ext>
              </a:extLst>
            </p:cNvPr>
            <p:cNvGrpSpPr/>
            <p:nvPr/>
          </p:nvGrpSpPr>
          <p:grpSpPr>
            <a:xfrm rot="1782850">
              <a:off x="873354" y="3187184"/>
              <a:ext cx="576072" cy="1"/>
              <a:chOff x="338328" y="3962399"/>
              <a:chExt cx="576072" cy="1"/>
            </a:xfrm>
          </p:grpSpPr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10F4EF9-64DA-EF43-BF2C-139930CADCD6}"/>
                  </a:ext>
                </a:extLst>
              </p:cNvPr>
              <p:cNvCxnSpPr/>
              <p:nvPr/>
            </p:nvCxnSpPr>
            <p:spPr>
              <a:xfrm flipH="1" flipV="1">
                <a:off x="457200" y="3962399"/>
                <a:ext cx="457200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09B5FEA5-7B9C-D24B-AF34-DC71E28F5BF5}"/>
                  </a:ext>
                </a:extLst>
              </p:cNvPr>
              <p:cNvCxnSpPr/>
              <p:nvPr/>
            </p:nvCxnSpPr>
            <p:spPr>
              <a:xfrm flipH="1">
                <a:off x="338328" y="3962399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AB96D59B-0381-4F4C-90BC-336AFE9D4FB1}"/>
                </a:ext>
              </a:extLst>
            </p:cNvPr>
            <p:cNvGrpSpPr/>
            <p:nvPr/>
          </p:nvGrpSpPr>
          <p:grpSpPr>
            <a:xfrm rot="2437421">
              <a:off x="1598054" y="3256404"/>
              <a:ext cx="574548" cy="0"/>
              <a:chOff x="682752" y="4191000"/>
              <a:chExt cx="574548" cy="0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B5187E07-28C5-0247-AB8C-B1725F63AC8A}"/>
                  </a:ext>
                </a:extLst>
              </p:cNvPr>
              <p:cNvCxnSpPr/>
              <p:nvPr/>
            </p:nvCxnSpPr>
            <p:spPr>
              <a:xfrm flipH="1">
                <a:off x="1028702" y="4191000"/>
                <a:ext cx="22859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6AFFE0B-88C2-6A47-8229-C3AEF5D047D6}"/>
                  </a:ext>
                </a:extLst>
              </p:cNvPr>
              <p:cNvCxnSpPr/>
              <p:nvPr/>
            </p:nvCxnSpPr>
            <p:spPr>
              <a:xfrm flipH="1">
                <a:off x="682752" y="4191000"/>
                <a:ext cx="231648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86FA7DE-EA1A-704D-A1BA-963CC3362B6D}"/>
                  </a:ext>
                </a:extLst>
              </p:cNvPr>
              <p:cNvCxnSpPr/>
              <p:nvPr/>
            </p:nvCxnSpPr>
            <p:spPr>
              <a:xfrm flipH="1">
                <a:off x="914400" y="4191000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AE39A63D-4322-1C4C-8F41-B02E36596B31}"/>
                </a:ext>
              </a:extLst>
            </p:cNvPr>
            <p:cNvGrpSpPr/>
            <p:nvPr/>
          </p:nvGrpSpPr>
          <p:grpSpPr>
            <a:xfrm rot="20957173">
              <a:off x="985579" y="3223053"/>
              <a:ext cx="576072" cy="0"/>
              <a:chOff x="457200" y="4038599"/>
              <a:chExt cx="576072" cy="0"/>
            </a:xfrm>
          </p:grpSpPr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18553AB3-E5AC-F049-8C2E-473AA8628D5A}"/>
                  </a:ext>
                </a:extLst>
              </p:cNvPr>
              <p:cNvCxnSpPr/>
              <p:nvPr/>
            </p:nvCxnSpPr>
            <p:spPr>
              <a:xfrm flipH="1">
                <a:off x="457200" y="4038599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0C3CC82-C1F1-4144-BCF4-846C1F7F0264}"/>
                  </a:ext>
                </a:extLst>
              </p:cNvPr>
              <p:cNvCxnSpPr/>
              <p:nvPr/>
            </p:nvCxnSpPr>
            <p:spPr>
              <a:xfrm flipH="1">
                <a:off x="914400" y="4038599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DA64B5E7-83FB-4E4E-8774-237CB1E81266}"/>
                </a:ext>
              </a:extLst>
            </p:cNvPr>
            <p:cNvGrpSpPr/>
            <p:nvPr/>
          </p:nvGrpSpPr>
          <p:grpSpPr>
            <a:xfrm rot="19447369">
              <a:off x="1659647" y="3117590"/>
              <a:ext cx="577597" cy="1"/>
              <a:chOff x="565404" y="4114799"/>
              <a:chExt cx="577597" cy="1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9A1A4B3-FD47-7E41-B335-1D8D4AC565E8}"/>
                  </a:ext>
                </a:extLst>
              </p:cNvPr>
              <p:cNvCxnSpPr/>
              <p:nvPr/>
            </p:nvCxnSpPr>
            <p:spPr>
              <a:xfrm flipH="1">
                <a:off x="565404" y="4114799"/>
                <a:ext cx="3489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57EB05E1-CE8E-184D-A4A2-35CC0EB3BD41}"/>
                  </a:ext>
                </a:extLst>
              </p:cNvPr>
              <p:cNvCxnSpPr/>
              <p:nvPr/>
            </p:nvCxnSpPr>
            <p:spPr>
              <a:xfrm flipH="1">
                <a:off x="1033272" y="4114799"/>
                <a:ext cx="109729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68C28FD9-FE81-7D49-A8DC-B113BD31887D}"/>
                  </a:ext>
                </a:extLst>
              </p:cNvPr>
              <p:cNvCxnSpPr/>
              <p:nvPr/>
            </p:nvCxnSpPr>
            <p:spPr>
              <a:xfrm flipH="1">
                <a:off x="914400" y="4114799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6DE051AA-163A-494C-B9D4-B961E839D0EF}"/>
                </a:ext>
              </a:extLst>
            </p:cNvPr>
            <p:cNvGrpSpPr/>
            <p:nvPr/>
          </p:nvGrpSpPr>
          <p:grpSpPr>
            <a:xfrm rot="20216435">
              <a:off x="740879" y="3231788"/>
              <a:ext cx="577596" cy="0"/>
              <a:chOff x="228600" y="3886200"/>
              <a:chExt cx="577596" cy="0"/>
            </a:xfrm>
          </p:grpSpPr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CC4E2AD3-4899-1A41-857B-9DE8ED7CB197}"/>
                  </a:ext>
                </a:extLst>
              </p:cNvPr>
              <p:cNvCxnSpPr/>
              <p:nvPr/>
            </p:nvCxnSpPr>
            <p:spPr>
              <a:xfrm flipH="1">
                <a:off x="228600" y="3886200"/>
                <a:ext cx="1082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3A2FD41-E584-B743-9E5F-A06996EDD1D2}"/>
                  </a:ext>
                </a:extLst>
              </p:cNvPr>
              <p:cNvCxnSpPr/>
              <p:nvPr/>
            </p:nvCxnSpPr>
            <p:spPr>
              <a:xfrm flipH="1">
                <a:off x="338328" y="3886200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0D633A1-9034-D74C-99B4-C28B8FBD77F1}"/>
                  </a:ext>
                </a:extLst>
              </p:cNvPr>
              <p:cNvCxnSpPr/>
              <p:nvPr/>
            </p:nvCxnSpPr>
            <p:spPr>
              <a:xfrm flipH="1">
                <a:off x="457200" y="3886200"/>
                <a:ext cx="3489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3C55C790-EEF1-7547-B57C-BE6CC11D1F7D}"/>
                </a:ext>
              </a:extLst>
            </p:cNvPr>
            <p:cNvGrpSpPr/>
            <p:nvPr/>
          </p:nvGrpSpPr>
          <p:grpSpPr>
            <a:xfrm rot="21307413">
              <a:off x="1044109" y="3055400"/>
              <a:ext cx="574167" cy="0"/>
              <a:chOff x="1894332" y="4038599"/>
              <a:chExt cx="574167" cy="0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393EFC0-815A-3140-B93D-DE4C890644B4}"/>
                  </a:ext>
                </a:extLst>
              </p:cNvPr>
              <p:cNvCxnSpPr/>
              <p:nvPr/>
            </p:nvCxnSpPr>
            <p:spPr>
              <a:xfrm flipH="1">
                <a:off x="2013204" y="4038599"/>
                <a:ext cx="455295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CFCFA1B-570E-C547-9873-AFADCECDF964}"/>
                  </a:ext>
                </a:extLst>
              </p:cNvPr>
              <p:cNvCxnSpPr/>
              <p:nvPr/>
            </p:nvCxnSpPr>
            <p:spPr>
              <a:xfrm flipH="1">
                <a:off x="1894332" y="4038599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33DC6FC-8F4C-F44B-8544-C8D1115759E8}"/>
                </a:ext>
              </a:extLst>
            </p:cNvPr>
            <p:cNvGrpSpPr/>
            <p:nvPr/>
          </p:nvGrpSpPr>
          <p:grpSpPr>
            <a:xfrm rot="1270156">
              <a:off x="1839884" y="3171963"/>
              <a:ext cx="579501" cy="1"/>
              <a:chOff x="2468499" y="4267199"/>
              <a:chExt cx="579501" cy="1"/>
            </a:xfrm>
          </p:grpSpPr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1901AD44-ECE4-D744-A3C0-600E04A248AF}"/>
                  </a:ext>
                </a:extLst>
              </p:cNvPr>
              <p:cNvCxnSpPr/>
              <p:nvPr/>
            </p:nvCxnSpPr>
            <p:spPr>
              <a:xfrm flipH="1" flipV="1">
                <a:off x="2817876" y="4267199"/>
                <a:ext cx="230124" cy="1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D146FA21-D6E5-9B4B-8016-CE927EDD3880}"/>
                  </a:ext>
                </a:extLst>
              </p:cNvPr>
              <p:cNvCxnSpPr/>
              <p:nvPr/>
            </p:nvCxnSpPr>
            <p:spPr>
              <a:xfrm flipH="1">
                <a:off x="2468499" y="4267199"/>
                <a:ext cx="2297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40702A2-9EEA-1E48-9460-D51E31F0FE40}"/>
                  </a:ext>
                </a:extLst>
              </p:cNvPr>
              <p:cNvCxnSpPr/>
              <p:nvPr/>
            </p:nvCxnSpPr>
            <p:spPr>
              <a:xfrm flipH="1">
                <a:off x="2699004" y="4267199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7C0B5E23-ED89-574E-BB88-F5C2530F223D}"/>
                </a:ext>
              </a:extLst>
            </p:cNvPr>
            <p:cNvGrpSpPr/>
            <p:nvPr/>
          </p:nvGrpSpPr>
          <p:grpSpPr>
            <a:xfrm rot="18700308">
              <a:off x="1381620" y="3229217"/>
              <a:ext cx="577596" cy="0"/>
              <a:chOff x="2240280" y="4114799"/>
              <a:chExt cx="577596" cy="0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45F4277-DE63-C04D-9BDB-0EB0403DE5A3}"/>
                  </a:ext>
                </a:extLst>
              </p:cNvPr>
              <p:cNvCxnSpPr/>
              <p:nvPr/>
            </p:nvCxnSpPr>
            <p:spPr>
              <a:xfrm flipH="1">
                <a:off x="2240280" y="4114799"/>
                <a:ext cx="45796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7E343B3-BEF9-AC47-A9C0-B05E3789FF82}"/>
                  </a:ext>
                </a:extLst>
              </p:cNvPr>
              <p:cNvCxnSpPr/>
              <p:nvPr/>
            </p:nvCxnSpPr>
            <p:spPr>
              <a:xfrm flipH="1">
                <a:off x="2699004" y="4114799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6B42D00-F19E-0C46-B578-F93A78ED964B}"/>
                </a:ext>
              </a:extLst>
            </p:cNvPr>
            <p:cNvGrpSpPr/>
            <p:nvPr/>
          </p:nvGrpSpPr>
          <p:grpSpPr>
            <a:xfrm rot="1647938">
              <a:off x="1120300" y="3057057"/>
              <a:ext cx="572643" cy="0"/>
              <a:chOff x="1784604" y="3962399"/>
              <a:chExt cx="572643" cy="0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DCD5E3D0-7368-974F-B7E0-BF7051912D0B}"/>
                  </a:ext>
                </a:extLst>
              </p:cNvPr>
              <p:cNvCxnSpPr/>
              <p:nvPr/>
            </p:nvCxnSpPr>
            <p:spPr>
              <a:xfrm flipH="1">
                <a:off x="1784604" y="3962399"/>
                <a:ext cx="1082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FE47CC1-616A-3340-B968-0046FD36520D}"/>
                  </a:ext>
                </a:extLst>
              </p:cNvPr>
              <p:cNvCxnSpPr/>
              <p:nvPr/>
            </p:nvCxnSpPr>
            <p:spPr>
              <a:xfrm flipH="1">
                <a:off x="1894332" y="3962399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0FA6D9B-6E92-BB4F-87F5-4E4324610502}"/>
                  </a:ext>
                </a:extLst>
              </p:cNvPr>
              <p:cNvCxnSpPr/>
              <p:nvPr/>
            </p:nvCxnSpPr>
            <p:spPr>
              <a:xfrm flipH="1">
                <a:off x="2013204" y="3962399"/>
                <a:ext cx="3440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F0B4B95B-1F4F-C343-A5F6-6CBBC326485F}"/>
                </a:ext>
              </a:extLst>
            </p:cNvPr>
            <p:cNvGrpSpPr/>
            <p:nvPr/>
          </p:nvGrpSpPr>
          <p:grpSpPr>
            <a:xfrm rot="890540">
              <a:off x="1421990" y="3312329"/>
              <a:ext cx="583483" cy="0"/>
              <a:chOff x="2342597" y="4190999"/>
              <a:chExt cx="583483" cy="0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411BDEB-B323-F94A-92CB-1DEBF328363D}"/>
                  </a:ext>
                </a:extLst>
              </p:cNvPr>
              <p:cNvCxnSpPr/>
              <p:nvPr/>
            </p:nvCxnSpPr>
            <p:spPr>
              <a:xfrm flipH="1">
                <a:off x="2342597" y="4190999"/>
                <a:ext cx="355646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131AA2D2-79DA-6D49-AF05-140324A21D49}"/>
                  </a:ext>
                </a:extLst>
              </p:cNvPr>
              <p:cNvCxnSpPr/>
              <p:nvPr/>
            </p:nvCxnSpPr>
            <p:spPr>
              <a:xfrm flipH="1">
                <a:off x="2699004" y="4190999"/>
                <a:ext cx="1188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ot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7B2A375-D262-BD42-9AB1-ECE4B62358D3}"/>
                  </a:ext>
                </a:extLst>
              </p:cNvPr>
              <p:cNvCxnSpPr/>
              <p:nvPr/>
            </p:nvCxnSpPr>
            <p:spPr>
              <a:xfrm flipH="1">
                <a:off x="2817876" y="4190999"/>
                <a:ext cx="1082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4B42B305-94EB-ED49-97DE-CE95C9F63E69}"/>
                </a:ext>
              </a:extLst>
            </p:cNvPr>
            <p:cNvGrpSpPr/>
            <p:nvPr/>
          </p:nvGrpSpPr>
          <p:grpSpPr>
            <a:xfrm rot="20455896">
              <a:off x="1965689" y="3216558"/>
              <a:ext cx="565404" cy="1"/>
              <a:chOff x="806196" y="4267199"/>
              <a:chExt cx="565404" cy="1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7DD951BE-1D7B-424B-ACAB-709D7029C935}"/>
                  </a:ext>
                </a:extLst>
              </p:cNvPr>
              <p:cNvCxnSpPr/>
              <p:nvPr/>
            </p:nvCxnSpPr>
            <p:spPr>
              <a:xfrm flipH="1">
                <a:off x="1028701" y="4267199"/>
                <a:ext cx="342899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790EDCE-E656-D64C-9C22-F3856485FD58}"/>
                  </a:ext>
                </a:extLst>
              </p:cNvPr>
              <p:cNvCxnSpPr/>
              <p:nvPr/>
            </p:nvCxnSpPr>
            <p:spPr>
              <a:xfrm flipH="1">
                <a:off x="914400" y="4267199"/>
                <a:ext cx="118872" cy="0"/>
              </a:xfrm>
              <a:prstGeom prst="line">
                <a:avLst/>
              </a:prstGeom>
              <a:ln w="19050">
                <a:solidFill>
                  <a:srgbClr val="00B0F0"/>
                </a:solidFill>
                <a:prstDash val="sysDash"/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2A89EF3-BBAA-AC4A-9E62-641447AE3D18}"/>
                  </a:ext>
                </a:extLst>
              </p:cNvPr>
              <p:cNvCxnSpPr/>
              <p:nvPr/>
            </p:nvCxnSpPr>
            <p:spPr>
              <a:xfrm flipH="1">
                <a:off x="806196" y="4267200"/>
                <a:ext cx="1082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2A93491-0A33-EB42-9F7B-A9F95A42928B}"/>
                </a:ext>
              </a:extLst>
            </p:cNvPr>
            <p:cNvGrpSpPr/>
            <p:nvPr/>
          </p:nvGrpSpPr>
          <p:grpSpPr>
            <a:xfrm rot="305747">
              <a:off x="1067585" y="3367282"/>
              <a:ext cx="572643" cy="0"/>
              <a:chOff x="988706" y="3429000"/>
              <a:chExt cx="572643" cy="0"/>
            </a:xfrm>
          </p:grpSpPr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49EB18A-D7CF-0A4D-B50F-374ACF8E247D}"/>
                  </a:ext>
                </a:extLst>
              </p:cNvPr>
              <p:cNvCxnSpPr/>
              <p:nvPr/>
            </p:nvCxnSpPr>
            <p:spPr>
              <a:xfrm>
                <a:off x="988706" y="3429000"/>
                <a:ext cx="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2E5AD97-1AA3-7447-8784-F0FD5132FB0A}"/>
                  </a:ext>
                </a:extLst>
              </p:cNvPr>
              <p:cNvCxnSpPr/>
              <p:nvPr/>
            </p:nvCxnSpPr>
            <p:spPr>
              <a:xfrm flipH="1">
                <a:off x="988706" y="3429000"/>
                <a:ext cx="57264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9" name="Text Placeholder 2">
            <a:extLst>
              <a:ext uri="{FF2B5EF4-FFF2-40B4-BE49-F238E27FC236}">
                <a16:creationId xmlns:a16="http://schemas.microsoft.com/office/drawing/2014/main" id="{563C98BC-695F-7242-9131-0891A4A0BC5F}"/>
              </a:ext>
            </a:extLst>
          </p:cNvPr>
          <p:cNvSpPr txBox="1">
            <a:spLocks/>
          </p:cNvSpPr>
          <p:nvPr/>
        </p:nvSpPr>
        <p:spPr>
          <a:xfrm>
            <a:off x="539069" y="4731552"/>
            <a:ext cx="8077200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accent5"/>
                </a:solidFill>
              </a:rPr>
              <a:t>Koren</a:t>
            </a:r>
            <a:r>
              <a:rPr lang="en-US" sz="1200" dirty="0">
                <a:solidFill>
                  <a:schemeClr val="accent5"/>
                </a:solidFill>
              </a:rPr>
              <a:t> and Rhie </a:t>
            </a:r>
            <a:r>
              <a:rPr lang="en-US" sz="1200" i="1" dirty="0">
                <a:solidFill>
                  <a:schemeClr val="accent5"/>
                </a:solidFill>
              </a:rPr>
              <a:t>et al</a:t>
            </a:r>
            <a:r>
              <a:rPr lang="en-US" sz="1200" dirty="0">
                <a:solidFill>
                  <a:schemeClr val="accent5"/>
                </a:solidFill>
              </a:rPr>
              <a:t>, </a:t>
            </a:r>
            <a:r>
              <a:rPr lang="en-US" sz="1200" b="1" i="1" dirty="0">
                <a:solidFill>
                  <a:schemeClr val="accent5"/>
                </a:solidFill>
              </a:rPr>
              <a:t>De novo </a:t>
            </a:r>
            <a:r>
              <a:rPr lang="en-US" sz="1200" b="1" dirty="0">
                <a:solidFill>
                  <a:schemeClr val="accent5"/>
                </a:solidFill>
              </a:rPr>
              <a:t>assembly of haplotype-resolved genomes with trio binning,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r>
              <a:rPr lang="en-US" sz="1200" i="1" dirty="0">
                <a:solidFill>
                  <a:schemeClr val="accent5"/>
                </a:solidFill>
              </a:rPr>
              <a:t>Nat. Biotech </a:t>
            </a:r>
            <a:r>
              <a:rPr lang="en-US" sz="1200" dirty="0">
                <a:solidFill>
                  <a:schemeClr val="accent5"/>
                </a:solidFill>
              </a:rPr>
              <a:t>(2018)</a:t>
            </a:r>
          </a:p>
        </p:txBody>
      </p:sp>
      <p:sp>
        <p:nvSpPr>
          <p:cNvPr id="197" name="Slide Number Placeholder 3">
            <a:extLst>
              <a:ext uri="{FF2B5EF4-FFF2-40B4-BE49-F238E27FC236}">
                <a16:creationId xmlns:a16="http://schemas.microsoft.com/office/drawing/2014/main" id="{241D0D73-581A-C747-A1EC-DF085CC0FEBD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08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D67F7-FCC9-3D48-9C25-6B88CBEFA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133350"/>
            <a:ext cx="8279894" cy="685800"/>
          </a:xfrm>
        </p:spPr>
        <p:txBody>
          <a:bodyPr>
            <a:noAutofit/>
          </a:bodyPr>
          <a:lstStyle/>
          <a:p>
            <a:r>
              <a:rPr lang="en-US" sz="2800" dirty="0"/>
              <a:t>What can you see from two haplotypes?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F473C-F638-2941-A342-1D30112ECF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4743450"/>
            <a:ext cx="8229600" cy="400050"/>
          </a:xfrm>
        </p:spPr>
        <p:txBody>
          <a:bodyPr>
            <a:normAutofit/>
          </a:bodyPr>
          <a:lstStyle/>
          <a:p>
            <a:r>
              <a:rPr lang="en-US" sz="1200" dirty="0" err="1"/>
              <a:t>Koren</a:t>
            </a:r>
            <a:r>
              <a:rPr lang="en-US" sz="1200" dirty="0"/>
              <a:t> and Rhie </a:t>
            </a:r>
            <a:r>
              <a:rPr lang="en-US" sz="1200" i="1" dirty="0"/>
              <a:t>et al</a:t>
            </a:r>
            <a:r>
              <a:rPr lang="en-US" sz="1200" dirty="0"/>
              <a:t>, </a:t>
            </a:r>
            <a:r>
              <a:rPr lang="en-US" sz="1200" b="1" i="1" dirty="0"/>
              <a:t>De novo </a:t>
            </a:r>
            <a:r>
              <a:rPr lang="en-US" sz="1200" b="1" dirty="0"/>
              <a:t>assembly of haplotype-resolved genomes with trio binning,</a:t>
            </a:r>
            <a:r>
              <a:rPr lang="en-US" sz="1200" dirty="0"/>
              <a:t> </a:t>
            </a:r>
            <a:r>
              <a:rPr lang="en-US" sz="1200" i="1" dirty="0"/>
              <a:t>Nat. Biotech </a:t>
            </a:r>
            <a:r>
              <a:rPr lang="en-US" sz="1200" dirty="0"/>
              <a:t>(2018)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5C413-65DE-2042-84E7-C4736309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96848"/>
            <a:ext cx="8382000" cy="2526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A4633-0294-6047-BA27-C23B6C84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798862"/>
            <a:ext cx="1320800" cy="1054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0BAD4C-4F4A-CB4B-9D30-0663C7104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819150"/>
            <a:ext cx="1524000" cy="1090341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C588F0-84B8-B547-A9BD-4285C1CD369F}"/>
              </a:ext>
            </a:extLst>
          </p:cNvPr>
          <p:cNvGraphicFramePr>
            <a:graphicFrameLocks noGrp="1"/>
          </p:cNvGraphicFramePr>
          <p:nvPr/>
        </p:nvGraphicFramePr>
        <p:xfrm>
          <a:off x="5372101" y="819151"/>
          <a:ext cx="3238503" cy="1328452"/>
        </p:xfrm>
        <a:graphic>
          <a:graphicData uri="http://schemas.openxmlformats.org/drawingml/2006/table">
            <a:tbl>
              <a:tblPr/>
              <a:tblGrid>
                <a:gridCol w="1161777">
                  <a:extLst>
                    <a:ext uri="{9D8B030D-6E8A-4147-A177-3AD203B41FA5}">
                      <a16:colId xmlns:a16="http://schemas.microsoft.com/office/drawing/2014/main" val="453114144"/>
                    </a:ext>
                  </a:extLst>
                </a:gridCol>
                <a:gridCol w="1026400">
                  <a:extLst>
                    <a:ext uri="{9D8B030D-6E8A-4147-A177-3AD203B41FA5}">
                      <a16:colId xmlns:a16="http://schemas.microsoft.com/office/drawing/2014/main" val="2988641308"/>
                    </a:ext>
                  </a:extLst>
                </a:gridCol>
                <a:gridCol w="1050326">
                  <a:extLst>
                    <a:ext uri="{9D8B030D-6E8A-4147-A177-3AD203B41FA5}">
                      <a16:colId xmlns:a16="http://schemas.microsoft.com/office/drawing/2014/main" val="1072850118"/>
                    </a:ext>
                  </a:extLst>
                </a:gridCol>
              </a:tblGrid>
              <a:tr h="329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7160" marR="13716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NA12878 (CEU) F</a:t>
                      </a:r>
                    </a:p>
                  </a:txBody>
                  <a:tcPr marL="107872" marR="107872" marT="53936" marB="5393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01082"/>
                  </a:ext>
                </a:extLst>
              </a:tr>
              <a:tr h="325043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Platform</a:t>
                      </a:r>
                    </a:p>
                  </a:txBody>
                  <a:tcPr marL="137160" marR="13716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PacBio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WashU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</a:p>
                  </a:txBody>
                  <a:tcPr marL="107872" marR="107872" marT="53936" marB="53936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940972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Haplotype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Cov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.)</a:t>
                      </a:r>
                    </a:p>
                  </a:txBody>
                  <a:tcPr marL="137160" marR="13716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Maternal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(32+9x)</a:t>
                      </a:r>
                    </a:p>
                  </a:txBody>
                  <a:tcPr marL="11237" marR="11237" marT="112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Paternal</a:t>
                      </a:r>
                      <a:b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(31+9x)</a:t>
                      </a:r>
                    </a:p>
                  </a:txBody>
                  <a:tcPr marL="11237" marR="11237" marT="112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11038"/>
                  </a:ext>
                </a:extLst>
              </a:tr>
              <a:tr h="228407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NG50 (Mb)</a:t>
                      </a:r>
                    </a:p>
                  </a:txBody>
                  <a:tcPr marL="137160" marR="13716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11237" marR="11237" marT="112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kern="1200" dirty="0">
                          <a:solidFill>
                            <a:schemeClr val="accent5"/>
                          </a:solidFill>
                          <a:latin typeface="+mn-lt"/>
                          <a:ea typeface="+mn-ea"/>
                          <a:cs typeface="+mn-cs"/>
                        </a:rPr>
                        <a:t>1.2</a:t>
                      </a:r>
                    </a:p>
                  </a:txBody>
                  <a:tcPr marL="11237" marR="11237" marT="1123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227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A882E3A-23FE-F547-839A-0EA912CB41B7}"/>
              </a:ext>
            </a:extLst>
          </p:cNvPr>
          <p:cNvSpPr txBox="1"/>
          <p:nvPr/>
        </p:nvSpPr>
        <p:spPr>
          <a:xfrm>
            <a:off x="3351416" y="1897620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Alu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476278-013A-414C-AC93-1ABDB76AA1A4}"/>
              </a:ext>
            </a:extLst>
          </p:cNvPr>
          <p:cNvSpPr txBox="1"/>
          <p:nvPr/>
        </p:nvSpPr>
        <p:spPr>
          <a:xfrm>
            <a:off x="7543801" y="2291581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D51777-F139-AF48-8476-5BC40431E9E3}"/>
              </a:ext>
            </a:extLst>
          </p:cNvPr>
          <p:cNvCxnSpPr/>
          <p:nvPr/>
        </p:nvCxnSpPr>
        <p:spPr>
          <a:xfrm flipH="1">
            <a:off x="3144428" y="2237002"/>
            <a:ext cx="208372" cy="410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A4C22B-F505-5B4E-BFBD-3CA16FEED33C}"/>
              </a:ext>
            </a:extLst>
          </p:cNvPr>
          <p:cNvCxnSpPr/>
          <p:nvPr/>
        </p:nvCxnSpPr>
        <p:spPr>
          <a:xfrm flipH="1">
            <a:off x="7315200" y="2647950"/>
            <a:ext cx="1524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ABE97617-C9C7-CF4C-AF66-42334A44D2DD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22367-71D6-8849-9AFE-A6581434C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18C90-05B3-5F41-93CC-A6E113F0C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long are they?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50285-89D6-1043-846F-2A360D6D384F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Fraction of bases in reads of length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2B117-2509-3645-97AF-D2DB161A0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570"/>
          <a:stretch/>
        </p:blipFill>
        <p:spPr>
          <a:xfrm>
            <a:off x="679727" y="1074420"/>
            <a:ext cx="8005896" cy="2621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76CC16-8170-704E-8B11-4B3C36CA1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9" t="2865" r="3274" b="16411"/>
          <a:stretch/>
        </p:blipFill>
        <p:spPr>
          <a:xfrm>
            <a:off x="8271722" y="51163"/>
            <a:ext cx="728191" cy="71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78B97A-5DB8-5246-94AB-72FD01065395}"/>
              </a:ext>
            </a:extLst>
          </p:cNvPr>
          <p:cNvSpPr txBox="1"/>
          <p:nvPr/>
        </p:nvSpPr>
        <p:spPr>
          <a:xfrm>
            <a:off x="4800600" y="3846410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70x Nanopore 1D reads</a:t>
            </a:r>
          </a:p>
          <a:p>
            <a:r>
              <a:rPr lang="en-US" dirty="0">
                <a:solidFill>
                  <a:schemeClr val="accent2"/>
                </a:solidFill>
              </a:rPr>
              <a:t>88x Pacbio subreads</a:t>
            </a:r>
          </a:p>
        </p:txBody>
      </p:sp>
    </p:spTree>
    <p:extLst>
      <p:ext uri="{BB962C8B-B14F-4D97-AF65-F5344CB8AC3E}">
        <p14:creationId xmlns:p14="http://schemas.microsoft.com/office/powerpoint/2010/main" val="2648478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the MHC region</a:t>
            </a:r>
          </a:p>
        </p:txBody>
      </p:sp>
      <p:sp>
        <p:nvSpPr>
          <p:cNvPr id="43" name="Text Placeholder 6"/>
          <p:cNvSpPr txBox="1">
            <a:spLocks/>
          </p:cNvSpPr>
          <p:nvPr/>
        </p:nvSpPr>
        <p:spPr>
          <a:xfrm>
            <a:off x="609600" y="4743450"/>
            <a:ext cx="8077200" cy="266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90000"/>
              </a:lnSpc>
              <a:spcBef>
                <a:spcPts val="1000"/>
              </a:spcBef>
            </a:pPr>
            <a:r>
              <a:rPr lang="en-US" dirty="0" err="1">
                <a:solidFill>
                  <a:srgbClr val="000000"/>
                </a:solidFill>
              </a:rPr>
              <a:t>Koren</a:t>
            </a:r>
            <a:r>
              <a:rPr lang="en-US" dirty="0">
                <a:solidFill>
                  <a:srgbClr val="000000"/>
                </a:solidFill>
              </a:rPr>
              <a:t> and Rhie </a:t>
            </a:r>
            <a:r>
              <a:rPr lang="en-US" i="1" dirty="0">
                <a:solidFill>
                  <a:srgbClr val="000000"/>
                </a:solidFill>
              </a:rPr>
              <a:t>et al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b="1" i="1" dirty="0">
                <a:solidFill>
                  <a:srgbClr val="000000"/>
                </a:solidFill>
              </a:rPr>
              <a:t>De novo </a:t>
            </a:r>
            <a:r>
              <a:rPr lang="en-US" b="1" dirty="0">
                <a:solidFill>
                  <a:srgbClr val="000000"/>
                </a:solidFill>
              </a:rPr>
              <a:t>assembly of haplotype-resolved genomes with trio binning,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Nat. Biotech </a:t>
            </a:r>
            <a:r>
              <a:rPr lang="en-US" dirty="0">
                <a:solidFill>
                  <a:srgbClr val="000000"/>
                </a:solidFill>
              </a:rPr>
              <a:t>(2018)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8F761-B694-334B-B424-BAB61EC8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9563"/>
            <a:ext cx="9144000" cy="3124374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D8A731F-6B0F-D141-A8C2-C6007A000E5D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D941-EE96-D842-AE29-B42B47DC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Esperanza: A nearly perfect diploid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A1546-D49F-654F-B76A-58CD88165E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71500" y="4643147"/>
            <a:ext cx="7731016" cy="400050"/>
          </a:xfrm>
        </p:spPr>
        <p:txBody>
          <a:bodyPr/>
          <a:lstStyle/>
          <a:p>
            <a:r>
              <a:rPr lang="en-US" dirty="0"/>
              <a:t>125x PacBio coverage (~60x per haplotype), no Illumina polishing needed, </a:t>
            </a:r>
            <a:r>
              <a:rPr lang="en-US" b="1" dirty="0" err="1"/>
              <a:t>TrioCanu</a:t>
            </a:r>
            <a:r>
              <a:rPr lang="en-US" b="1" dirty="0"/>
              <a:t> </a:t>
            </a:r>
            <a:r>
              <a:rPr lang="en-US" b="1" dirty="0" err="1"/>
              <a:t>haplotig</a:t>
            </a:r>
            <a:r>
              <a:rPr lang="en-US" b="1" dirty="0"/>
              <a:t> NG50 70 </a:t>
            </a:r>
            <a:r>
              <a:rPr lang="en-US" b="1" dirty="0" err="1"/>
              <a:t>Mbp</a:t>
            </a:r>
            <a:r>
              <a:rPr lang="en-US" b="1" dirty="0"/>
              <a:t>, BUSCOs 94%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05767-797F-BB42-9350-EFE219652568}"/>
              </a:ext>
            </a:extLst>
          </p:cNvPr>
          <p:cNvGrpSpPr/>
          <p:nvPr/>
        </p:nvGrpSpPr>
        <p:grpSpPr>
          <a:xfrm>
            <a:off x="6629400" y="1085850"/>
            <a:ext cx="2057400" cy="3135570"/>
            <a:chOff x="8991600" y="1447800"/>
            <a:chExt cx="2743200" cy="418076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0997E70-DB8D-914A-A173-BBA2289DD230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1600" y="1805860"/>
              <a:ext cx="2743200" cy="38227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1BAD45-9840-1044-AFC1-C80449D4A7A2}"/>
                </a:ext>
              </a:extLst>
            </p:cNvPr>
            <p:cNvSpPr txBox="1"/>
            <p:nvPr/>
          </p:nvSpPr>
          <p:spPr>
            <a:xfrm>
              <a:off x="9503979" y="1447800"/>
              <a:ext cx="171844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Dam (yak)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807DED7-F4CF-FE4B-AC2D-0685E44DF039}"/>
              </a:ext>
            </a:extLst>
          </p:cNvPr>
          <p:cNvGrpSpPr/>
          <p:nvPr/>
        </p:nvGrpSpPr>
        <p:grpSpPr>
          <a:xfrm>
            <a:off x="457200" y="1085850"/>
            <a:ext cx="2057400" cy="3135570"/>
            <a:chOff x="457200" y="1447800"/>
            <a:chExt cx="2743200" cy="418076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6915187-B6B7-494A-A2B6-70E0AC58DF6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805860"/>
              <a:ext cx="2743200" cy="38227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8FE19F-7259-9C40-AA99-CD31435D5324}"/>
                </a:ext>
              </a:extLst>
            </p:cNvPr>
            <p:cNvSpPr txBox="1"/>
            <p:nvPr/>
          </p:nvSpPr>
          <p:spPr>
            <a:xfrm>
              <a:off x="571500" y="1447800"/>
              <a:ext cx="25146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Sire (Highland)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F4BC1ED-BA0B-DD4C-9F55-41892DF47A60}"/>
              </a:ext>
            </a:extLst>
          </p:cNvPr>
          <p:cNvGrpSpPr/>
          <p:nvPr/>
        </p:nvGrpSpPr>
        <p:grpSpPr>
          <a:xfrm>
            <a:off x="2830072" y="1085850"/>
            <a:ext cx="3429000" cy="2952750"/>
            <a:chOff x="3773429" y="1447800"/>
            <a:chExt cx="4572000" cy="39370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7D1E15-4F67-D643-A60E-98145C91B010}"/>
                </a:ext>
              </a:extLst>
            </p:cNvPr>
            <p:cNvSpPr txBox="1"/>
            <p:nvPr/>
          </p:nvSpPr>
          <p:spPr>
            <a:xfrm>
              <a:off x="5395572" y="1447800"/>
              <a:ext cx="132771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Esperanza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B6F714C-27D5-1743-B8DB-1DA7A3FC8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3429" y="1905000"/>
              <a:ext cx="4572000" cy="3479800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</p:grp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6279830-5F66-EB46-B643-29E0C74A4363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651D-38FD-D54C-A8E7-07EBBBE29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450" dirty="0"/>
              <a:t>The human pan-genome project</a:t>
            </a:r>
          </a:p>
        </p:txBody>
      </p:sp>
    </p:spTree>
    <p:extLst>
      <p:ext uri="{BB962C8B-B14F-4D97-AF65-F5344CB8AC3E}">
        <p14:creationId xmlns:p14="http://schemas.microsoft.com/office/powerpoint/2010/main" val="371931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0B554-2FDE-C046-8ED0-DF678024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3" y="857250"/>
            <a:ext cx="8279892" cy="1247204"/>
          </a:xfrm>
        </p:spPr>
        <p:txBody>
          <a:bodyPr>
            <a:normAutofit/>
          </a:bodyPr>
          <a:lstStyle/>
          <a:p>
            <a:r>
              <a:rPr lang="en-US" sz="2100" dirty="0"/>
              <a:t>Illumina WGS for the parents</a:t>
            </a:r>
          </a:p>
          <a:p>
            <a:r>
              <a:rPr lang="en-US" sz="2100" dirty="0"/>
              <a:t>PacBio / Nanopore / </a:t>
            </a:r>
            <a:r>
              <a:rPr lang="en-US" sz="2100" dirty="0" err="1"/>
              <a:t>Bionano</a:t>
            </a:r>
            <a:r>
              <a:rPr lang="en-US" sz="2100" dirty="0"/>
              <a:t> / 10X / Hi-C for the child</a:t>
            </a:r>
          </a:p>
          <a:p>
            <a:r>
              <a:rPr lang="en-US" sz="2100" dirty="0"/>
              <a:t>Pilot 10 trios selected to maximize non-ref haplotype AF</a:t>
            </a:r>
          </a:p>
          <a:p>
            <a:endParaRPr lang="en-US" sz="2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B004BF-9591-334A-BD0C-3A3E1F908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4767264"/>
            <a:ext cx="313113" cy="273844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BC777D-3215-7948-8C00-A5C99FED3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186690"/>
            <a:ext cx="8279894" cy="55626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/>
              <a:t>Collect diverse, high-quality haplotypes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8A9A75-0C95-8549-89A8-3AEBB670537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71500" y="4686300"/>
            <a:ext cx="7943850" cy="40005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Samples and population description collected from 1000 Genomes Project : http://</a:t>
            </a:r>
            <a:r>
              <a:rPr lang="en-US" dirty="0" err="1">
                <a:solidFill>
                  <a:schemeClr val="accent5"/>
                </a:solidFill>
              </a:rPr>
              <a:t>www.internationalgenome.org</a:t>
            </a:r>
            <a:r>
              <a:rPr lang="en-US" dirty="0">
                <a:solidFill>
                  <a:schemeClr val="accent5"/>
                </a:solidFill>
              </a:rPr>
              <a:t>/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26B082-1075-5544-AE4F-09277AE4AC10}"/>
              </a:ext>
            </a:extLst>
          </p:cNvPr>
          <p:cNvGrpSpPr/>
          <p:nvPr/>
        </p:nvGrpSpPr>
        <p:grpSpPr>
          <a:xfrm>
            <a:off x="389932" y="2419351"/>
            <a:ext cx="3856472" cy="2057400"/>
            <a:chOff x="188606" y="1973274"/>
            <a:chExt cx="3856472" cy="2057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FB54F9F-A6A6-3D46-BB56-F06CE3CB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606" y="1973274"/>
              <a:ext cx="3856472" cy="20574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ECA5E0-1549-4B43-90AE-EE726FC2FF69}"/>
                </a:ext>
              </a:extLst>
            </p:cNvPr>
            <p:cNvSpPr txBox="1"/>
            <p:nvPr/>
          </p:nvSpPr>
          <p:spPr>
            <a:xfrm>
              <a:off x="990600" y="2678154"/>
              <a:ext cx="6367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2 PUR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259F49-89C5-2A4B-B5B2-2A83AA73A860}"/>
                </a:ext>
              </a:extLst>
            </p:cNvPr>
            <p:cNvSpPr txBox="1"/>
            <p:nvPr/>
          </p:nvSpPr>
          <p:spPr>
            <a:xfrm>
              <a:off x="3073588" y="2886887"/>
              <a:ext cx="5934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50000"/>
                    </a:schemeClr>
                  </a:solidFill>
                </a:rPr>
                <a:t>1 KHV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1958AF-632D-8744-AC38-652391628EBE}"/>
                </a:ext>
              </a:extLst>
            </p:cNvPr>
            <p:cNvSpPr txBox="1"/>
            <p:nvPr/>
          </p:nvSpPr>
          <p:spPr>
            <a:xfrm>
              <a:off x="1330186" y="2819133"/>
              <a:ext cx="6390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3 ACB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10E462-ED24-6141-ABB5-69A715617BC7}"/>
                </a:ext>
              </a:extLst>
            </p:cNvPr>
            <p:cNvSpPr txBox="1"/>
            <p:nvPr/>
          </p:nvSpPr>
          <p:spPr>
            <a:xfrm>
              <a:off x="1723166" y="3121764"/>
              <a:ext cx="638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1 MSL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FFB27D-F66F-0244-8E87-47195522A725}"/>
                </a:ext>
              </a:extLst>
            </p:cNvPr>
            <p:cNvSpPr txBox="1"/>
            <p:nvPr/>
          </p:nvSpPr>
          <p:spPr>
            <a:xfrm>
              <a:off x="2538678" y="2562530"/>
              <a:ext cx="5950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7030A0"/>
                  </a:solidFill>
                </a:rPr>
                <a:t>1 PJL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FF118-9653-384A-ACAA-F061CE73F68D}"/>
                </a:ext>
              </a:extLst>
            </p:cNvPr>
            <p:cNvSpPr txBox="1"/>
            <p:nvPr/>
          </p:nvSpPr>
          <p:spPr>
            <a:xfrm>
              <a:off x="1352712" y="3019028"/>
              <a:ext cx="6896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</a:rPr>
                <a:t>1 GWD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E7FEE3B-9FD9-414E-8026-1D8EC534DD30}"/>
                </a:ext>
              </a:extLst>
            </p:cNvPr>
            <p:cNvSpPr txBox="1"/>
            <p:nvPr/>
          </p:nvSpPr>
          <p:spPr>
            <a:xfrm>
              <a:off x="533400" y="296783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1 CLM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E6BD99B-7EC6-8B4E-A6E0-E1ADE3EE87D4}"/>
              </a:ext>
            </a:extLst>
          </p:cNvPr>
          <p:cNvGraphicFramePr>
            <a:graphicFrameLocks noGrp="1"/>
          </p:cNvGraphicFramePr>
          <p:nvPr/>
        </p:nvGraphicFramePr>
        <p:xfrm>
          <a:off x="4478230" y="2343150"/>
          <a:ext cx="4233717" cy="2219325"/>
        </p:xfrm>
        <a:graphic>
          <a:graphicData uri="http://schemas.openxmlformats.org/drawingml/2006/table">
            <a:tbl>
              <a:tblPr/>
              <a:tblGrid>
                <a:gridCol w="453002">
                  <a:extLst>
                    <a:ext uri="{9D8B030D-6E8A-4147-A177-3AD203B41FA5}">
                      <a16:colId xmlns:a16="http://schemas.microsoft.com/office/drawing/2014/main" val="579895115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2671157545"/>
                    </a:ext>
                  </a:extLst>
                </a:gridCol>
                <a:gridCol w="581648">
                  <a:extLst>
                    <a:ext uri="{9D8B030D-6E8A-4147-A177-3AD203B41FA5}">
                      <a16:colId xmlns:a16="http://schemas.microsoft.com/office/drawing/2014/main" val="2734399459"/>
                    </a:ext>
                  </a:extLst>
                </a:gridCol>
                <a:gridCol w="2472006">
                  <a:extLst>
                    <a:ext uri="{9D8B030D-6E8A-4147-A177-3AD203B41FA5}">
                      <a16:colId xmlns:a16="http://schemas.microsoft.com/office/drawing/2014/main" val="342029896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Offspring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Gender</a:t>
                      </a:r>
                    </a:p>
                  </a:txBody>
                  <a:tcPr marL="9525" marR="9525" marT="19050" marB="190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Population Description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04756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HG01109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Puerto </a:t>
                      </a:r>
                      <a:r>
                        <a:rPr lang="es-ES" sz="11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Rican</a:t>
                      </a:r>
                      <a:r>
                        <a:rPr lang="es-E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 in Puerto Rico (PUR)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74543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HG01243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Puerto </a:t>
                      </a:r>
                      <a:r>
                        <a:rPr lang="es-ES" sz="1100" b="0" i="0" u="none" strike="noStrike" dirty="0" err="1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Rican</a:t>
                      </a:r>
                      <a:r>
                        <a:rPr lang="es-E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 in Puerto Rico (PUR)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16603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HG02080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Kinh</a:t>
                      </a:r>
                      <a:r>
                        <a:rPr lang="en-US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 Vietnamese (KHV)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968543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HG03098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Mende in Sierra Leone (MSL)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69251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HG02055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African Caribbean in Barbados (ACB)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2295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HG03492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7030A0"/>
                          </a:solidFill>
                          <a:effectLst/>
                          <a:latin typeface="Arial" panose="020B0604020202020204" pitchFamily="34" charset="0"/>
                        </a:rPr>
                        <a:t>Punjabi in Lahore, Pakistan (PJL)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82130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HG02723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The Gambia – Mandinka (GWD)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29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HG02109</a:t>
                      </a:r>
                    </a:p>
                  </a:txBody>
                  <a:tcPr marL="9525" marR="9525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African Caribbean in Barbados (ACB)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6785670"/>
                  </a:ext>
                </a:extLst>
              </a:tr>
              <a:tr h="3524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HG01442</a:t>
                      </a:r>
                    </a:p>
                  </a:txBody>
                  <a:tcPr marL="9525" marR="9525" marT="19050" marB="1905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Colombian in Medellin, Colombia (CLM)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7006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HG02145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accent2"/>
                          </a:solidFill>
                          <a:effectLst/>
                          <a:latin typeface="Arial" panose="020B0604020202020204" pitchFamily="34" charset="0"/>
                        </a:rPr>
                        <a:t>African Caribbean in Barbados (ACB)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37915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1162882-C896-8245-A6BD-084C02F027B8}"/>
              </a:ext>
            </a:extLst>
          </p:cNvPr>
          <p:cNvSpPr txBox="1"/>
          <p:nvPr/>
        </p:nvSpPr>
        <p:spPr>
          <a:xfrm>
            <a:off x="6281324" y="1950735"/>
            <a:ext cx="2278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0070C0"/>
                </a:solidFill>
              </a:rPr>
              <a:t>**No European**</a:t>
            </a:r>
          </a:p>
        </p:txBody>
      </p:sp>
    </p:spTree>
    <p:extLst>
      <p:ext uri="{BB962C8B-B14F-4D97-AF65-F5344CB8AC3E}">
        <p14:creationId xmlns:p14="http://schemas.microsoft.com/office/powerpoint/2010/main" val="352255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D67769-7423-AB44-91CA-30A8ADDF3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54" y="1085850"/>
            <a:ext cx="8279892" cy="3429000"/>
          </a:xfrm>
        </p:spPr>
        <p:txBody>
          <a:bodyPr>
            <a:normAutofit lnSpcReduction="10000"/>
          </a:bodyPr>
          <a:lstStyle/>
          <a:p>
            <a:r>
              <a:rPr lang="en-US" sz="21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/nanopore-</a:t>
            </a:r>
            <a:r>
              <a:rPr lang="en-US" sz="2100" b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wgs</a:t>
            </a:r>
            <a:r>
              <a:rPr lang="en-US" sz="2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-consortium/chm13</a:t>
            </a:r>
          </a:p>
          <a:p>
            <a:pPr lvl="1"/>
            <a:r>
              <a:rPr lang="en-US" sz="1800" dirty="0"/>
              <a:t>Draft whole-genome assemblies</a:t>
            </a:r>
          </a:p>
          <a:p>
            <a:pPr lvl="1"/>
            <a:r>
              <a:rPr lang="en-US" sz="1800" dirty="0"/>
              <a:t>Nanopore ultra-long reads</a:t>
            </a:r>
          </a:p>
          <a:p>
            <a:pPr lvl="1"/>
            <a:r>
              <a:rPr lang="en-US" sz="1800" dirty="0"/>
              <a:t>10x Genomics reads</a:t>
            </a:r>
          </a:p>
          <a:p>
            <a:pPr lvl="1"/>
            <a:r>
              <a:rPr lang="en-US" sz="1800" dirty="0" err="1"/>
              <a:t>BioNano</a:t>
            </a:r>
            <a:r>
              <a:rPr lang="en-US" sz="1800" dirty="0"/>
              <a:t> DLS (</a:t>
            </a:r>
            <a:r>
              <a:rPr lang="en-US" sz="1800" dirty="0" err="1"/>
              <a:t>WashU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PacBio (SRA)</a:t>
            </a:r>
          </a:p>
          <a:p>
            <a:pPr lvl="1"/>
            <a:endParaRPr lang="en-US" sz="1800" dirty="0"/>
          </a:p>
          <a:p>
            <a:r>
              <a:rPr lang="en-US" sz="2100" dirty="0"/>
              <a:t>Coming soon:</a:t>
            </a:r>
          </a:p>
          <a:p>
            <a:pPr lvl="1"/>
            <a:r>
              <a:rPr lang="en-US" sz="1800" dirty="0"/>
              <a:t>Arima Genomics Hi-C</a:t>
            </a:r>
          </a:p>
          <a:p>
            <a:pPr lvl="1"/>
            <a:r>
              <a:rPr lang="en-US" sz="1800" dirty="0"/>
              <a:t>PacBio CCS</a:t>
            </a:r>
          </a:p>
          <a:p>
            <a:pPr lvl="1"/>
            <a:r>
              <a:rPr lang="en-US" sz="1800" dirty="0"/>
              <a:t>Strand-</a:t>
            </a:r>
            <a:r>
              <a:rPr lang="en-US" sz="1800" dirty="0" err="1"/>
              <a:t>Seq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BB306-A725-4145-A824-09FE334F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57150"/>
            <a:ext cx="8915399" cy="1017270"/>
          </a:xfrm>
        </p:spPr>
        <p:txBody>
          <a:bodyPr/>
          <a:lstStyle/>
          <a:p>
            <a:r>
              <a:rPr lang="en-US" dirty="0"/>
              <a:t>All CHM13, HPGP data is openly released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647EFD-966C-EE4C-994A-C6C3DE1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3510672"/>
            <a:ext cx="2933474" cy="9286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DD530-7A8E-F44C-BAA4-D9F9AB15CE8E}"/>
              </a:ext>
            </a:extLst>
          </p:cNvPr>
          <p:cNvSpPr/>
          <p:nvPr/>
        </p:nvSpPr>
        <p:spPr>
          <a:xfrm>
            <a:off x="432055" y="4414838"/>
            <a:ext cx="656545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github.com</a:t>
            </a:r>
            <a:r>
              <a:rPr lang="en-US" sz="2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/human-</a:t>
            </a:r>
            <a:r>
              <a:rPr lang="en-US" sz="2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pangenomics</a:t>
            </a:r>
            <a:r>
              <a:rPr lang="en-US" sz="2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en-US" sz="2100" b="1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hpgp</a:t>
            </a:r>
            <a:r>
              <a:rPr lang="en-US" sz="2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350" dirty="0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2BE98103-656D-8A46-96A9-A62CFF4FB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309" y="1581150"/>
            <a:ext cx="3957638" cy="172353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1341C7F-ECB8-CE45-AF7B-E11B669231DA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947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0AA6DED-2763-F74A-A90D-7819C159B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1" y="0"/>
            <a:ext cx="8831559" cy="51435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771D841-FEC4-444A-98FA-D58E14AA63DA}"/>
              </a:ext>
            </a:extLst>
          </p:cNvPr>
          <p:cNvSpPr/>
          <p:nvPr/>
        </p:nvSpPr>
        <p:spPr>
          <a:xfrm>
            <a:off x="156221" y="914400"/>
            <a:ext cx="8831559" cy="5143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 err="1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VertebrateGenomesProject.org</a:t>
            </a:r>
            <a:endParaRPr lang="en-US" sz="2700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76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2054" y="1085850"/>
            <a:ext cx="5610281" cy="343217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HQ Reference assemblies</a:t>
            </a:r>
          </a:p>
          <a:p>
            <a:pPr lvl="1"/>
            <a:r>
              <a:rPr lang="en-US" dirty="0"/>
              <a:t>&gt;1 Mb contig N50</a:t>
            </a:r>
          </a:p>
          <a:p>
            <a:pPr lvl="1"/>
            <a:r>
              <a:rPr lang="en-US" dirty="0"/>
              <a:t>Scaffolds == chromosomes</a:t>
            </a:r>
          </a:p>
          <a:p>
            <a:pPr lvl="1"/>
            <a:r>
              <a:rPr lang="en-US" dirty="0"/>
              <a:t>99.99% average base quality</a:t>
            </a:r>
          </a:p>
          <a:p>
            <a:pPr lvl="1"/>
            <a:endParaRPr lang="en-US" b="1" dirty="0"/>
          </a:p>
          <a:p>
            <a:r>
              <a:rPr lang="en-US" b="1" dirty="0"/>
              <a:t>Sequencing Technology</a:t>
            </a:r>
          </a:p>
          <a:p>
            <a:pPr lvl="1"/>
            <a:r>
              <a:rPr lang="en-US" dirty="0"/>
              <a:t>Long reads: </a:t>
            </a:r>
            <a:r>
              <a:rPr lang="en-US" b="1" dirty="0"/>
              <a:t>PacBio</a:t>
            </a:r>
          </a:p>
          <a:p>
            <a:pPr lvl="1"/>
            <a:r>
              <a:rPr lang="en-US" dirty="0"/>
              <a:t>Linked reads: </a:t>
            </a:r>
            <a:r>
              <a:rPr lang="en-US" b="1" dirty="0"/>
              <a:t>10x Genomics</a:t>
            </a:r>
          </a:p>
          <a:p>
            <a:pPr lvl="1"/>
            <a:r>
              <a:rPr lang="en-US" dirty="0"/>
              <a:t>Optical maps: </a:t>
            </a:r>
            <a:r>
              <a:rPr lang="en-US" b="1" dirty="0" err="1"/>
              <a:t>BioNano</a:t>
            </a:r>
            <a:endParaRPr lang="en-US" b="1" dirty="0"/>
          </a:p>
          <a:p>
            <a:pPr lvl="1"/>
            <a:r>
              <a:rPr lang="en-US" dirty="0"/>
              <a:t>Cross linking: </a:t>
            </a:r>
            <a:r>
              <a:rPr lang="en-US" b="1" dirty="0"/>
              <a:t>Arima Hi-C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Vertebrate Genomes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b="1" dirty="0"/>
              <a:t>Erich Jarvis</a:t>
            </a:r>
            <a:r>
              <a:rPr lang="en-US" dirty="0"/>
              <a:t>, chairperson – worldwide consortium of universities, museums, zoos, etc.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4743450" y="1322880"/>
          <a:ext cx="3488865" cy="3077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734998" y="1519664"/>
            <a:ext cx="10200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 Neue"/>
                <a:cs typeface="Helvetica Neue"/>
              </a:rPr>
              <a:t>Orders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43750" y="2236288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Families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951" y="3026124"/>
            <a:ext cx="1019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Genera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29831" y="3769014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Species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42" b="27920"/>
          <a:stretch/>
        </p:blipFill>
        <p:spPr>
          <a:xfrm>
            <a:off x="7279049" y="-10912"/>
            <a:ext cx="1432898" cy="747078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E2EB487B-B9BF-184E-B561-A3CC59CFE6EB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8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56D8AA06-9FEF-D747-80E0-822EBE8D1800}"/>
              </a:ext>
            </a:extLst>
          </p:cNvPr>
          <p:cNvSpPr/>
          <p:nvPr/>
        </p:nvSpPr>
        <p:spPr>
          <a:xfrm>
            <a:off x="7214343" y="3565798"/>
            <a:ext cx="1463040" cy="146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83DC5808-3DB2-3640-98CA-AA1DDB8AFCAF}"/>
              </a:ext>
            </a:extLst>
          </p:cNvPr>
          <p:cNvSpPr/>
          <p:nvPr/>
        </p:nvSpPr>
        <p:spPr>
          <a:xfrm>
            <a:off x="6255104" y="4099198"/>
            <a:ext cx="274320" cy="146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5A9A733-6398-A14F-8E21-CF7C502AAC61}"/>
              </a:ext>
            </a:extLst>
          </p:cNvPr>
          <p:cNvSpPr/>
          <p:nvPr/>
        </p:nvSpPr>
        <p:spPr>
          <a:xfrm>
            <a:off x="7218681" y="3441322"/>
            <a:ext cx="507604" cy="118872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0">
                <a:srgbClr val="92D050"/>
              </a:gs>
              <a:gs pos="100000">
                <a:srgbClr val="92D050">
                  <a:lumMod val="28000"/>
                  <a:lumOff val="72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634F50A1-20D4-CF43-A1C2-AA7AA0DEEC56}"/>
              </a:ext>
            </a:extLst>
          </p:cNvPr>
          <p:cNvSpPr/>
          <p:nvPr/>
        </p:nvSpPr>
        <p:spPr>
          <a:xfrm>
            <a:off x="8297334" y="3448785"/>
            <a:ext cx="465667" cy="118872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0">
                <a:srgbClr val="92D050"/>
              </a:gs>
              <a:gs pos="100000">
                <a:srgbClr val="92D050">
                  <a:lumMod val="28000"/>
                  <a:lumOff val="72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9DA8606B-85AE-144A-A276-1C5E5442B796}"/>
              </a:ext>
            </a:extLst>
          </p:cNvPr>
          <p:cNvSpPr/>
          <p:nvPr/>
        </p:nvSpPr>
        <p:spPr>
          <a:xfrm>
            <a:off x="7764305" y="3448785"/>
            <a:ext cx="465667" cy="118872"/>
          </a:xfrm>
          <a:prstGeom prst="rect">
            <a:avLst/>
          </a:prstGeom>
          <a:gradFill flip="none" rotWithShape="1">
            <a:gsLst>
              <a:gs pos="0">
                <a:srgbClr val="92D050"/>
              </a:gs>
              <a:gs pos="0">
                <a:srgbClr val="FF0000"/>
              </a:gs>
              <a:gs pos="100000">
                <a:srgbClr val="FF0000">
                  <a:lumMod val="10000"/>
                  <a:lumOff val="9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0A544947-368B-C14A-8F47-20B162422F42}"/>
              </a:ext>
            </a:extLst>
          </p:cNvPr>
          <p:cNvSpPr/>
          <p:nvPr/>
        </p:nvSpPr>
        <p:spPr>
          <a:xfrm>
            <a:off x="7193280" y="1552380"/>
            <a:ext cx="45720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A9625EDA-2A35-0349-AA09-3606EC2CBE90}"/>
              </a:ext>
            </a:extLst>
          </p:cNvPr>
          <p:cNvSpPr/>
          <p:nvPr/>
        </p:nvSpPr>
        <p:spPr>
          <a:xfrm>
            <a:off x="7711440" y="1552380"/>
            <a:ext cx="100584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C982577F-A88C-6B43-9D49-0C5F2BB08A27}"/>
              </a:ext>
            </a:extLst>
          </p:cNvPr>
          <p:cNvSpPr/>
          <p:nvPr/>
        </p:nvSpPr>
        <p:spPr>
          <a:xfrm>
            <a:off x="7193280" y="1747113"/>
            <a:ext cx="45720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BC1797D-334C-514A-AB96-E7F70A89FCEF}"/>
              </a:ext>
            </a:extLst>
          </p:cNvPr>
          <p:cNvSpPr/>
          <p:nvPr/>
        </p:nvSpPr>
        <p:spPr>
          <a:xfrm>
            <a:off x="7711440" y="1747113"/>
            <a:ext cx="100584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462D0017-9454-CE4D-8825-A438E96CB410}"/>
              </a:ext>
            </a:extLst>
          </p:cNvPr>
          <p:cNvSpPr/>
          <p:nvPr/>
        </p:nvSpPr>
        <p:spPr>
          <a:xfrm>
            <a:off x="7193280" y="1366113"/>
            <a:ext cx="45720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2A292059-AB56-7344-B1DF-05015FB488C8}"/>
              </a:ext>
            </a:extLst>
          </p:cNvPr>
          <p:cNvSpPr/>
          <p:nvPr/>
        </p:nvSpPr>
        <p:spPr>
          <a:xfrm>
            <a:off x="7711440" y="1366113"/>
            <a:ext cx="1005840" cy="146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92FAADF3-A032-D44D-9A77-2D1B83DF9F15}"/>
              </a:ext>
            </a:extLst>
          </p:cNvPr>
          <p:cNvSpPr/>
          <p:nvPr/>
        </p:nvSpPr>
        <p:spPr>
          <a:xfrm>
            <a:off x="7117080" y="2465175"/>
            <a:ext cx="1645920" cy="146050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28BB980C-7C91-6C4E-9897-AE4CE7827EF2}"/>
              </a:ext>
            </a:extLst>
          </p:cNvPr>
          <p:cNvSpPr/>
          <p:nvPr/>
        </p:nvSpPr>
        <p:spPr>
          <a:xfrm>
            <a:off x="7117080" y="1951758"/>
            <a:ext cx="1645920" cy="146050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8" name="Arc 157">
            <a:extLst>
              <a:ext uri="{FF2B5EF4-FFF2-40B4-BE49-F238E27FC236}">
                <a16:creationId xmlns:a16="http://schemas.microsoft.com/office/drawing/2014/main" id="{1BDF3174-DC71-C54B-993F-E439D63FC90D}"/>
              </a:ext>
            </a:extLst>
          </p:cNvPr>
          <p:cNvSpPr/>
          <p:nvPr/>
        </p:nvSpPr>
        <p:spPr>
          <a:xfrm rot="10800000">
            <a:off x="3288389" y="3250305"/>
            <a:ext cx="107045" cy="144779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0" name="Arc 199">
            <a:extLst>
              <a:ext uri="{FF2B5EF4-FFF2-40B4-BE49-F238E27FC236}">
                <a16:creationId xmlns:a16="http://schemas.microsoft.com/office/drawing/2014/main" id="{DAEEF2BD-AAE5-2143-9C5F-BADD53755D6C}"/>
              </a:ext>
            </a:extLst>
          </p:cNvPr>
          <p:cNvSpPr/>
          <p:nvPr/>
        </p:nvSpPr>
        <p:spPr>
          <a:xfrm rot="10800000">
            <a:off x="1335331" y="3209843"/>
            <a:ext cx="147752" cy="183034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2" name="Arc 181">
            <a:extLst>
              <a:ext uri="{FF2B5EF4-FFF2-40B4-BE49-F238E27FC236}">
                <a16:creationId xmlns:a16="http://schemas.microsoft.com/office/drawing/2014/main" id="{5074F9F1-272D-DB46-8066-EE7AC6AE6DA4}"/>
              </a:ext>
            </a:extLst>
          </p:cNvPr>
          <p:cNvSpPr/>
          <p:nvPr/>
        </p:nvSpPr>
        <p:spPr>
          <a:xfrm rot="10800000">
            <a:off x="2026383" y="4254310"/>
            <a:ext cx="69175" cy="153476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3" name="Arc 182">
            <a:extLst>
              <a:ext uri="{FF2B5EF4-FFF2-40B4-BE49-F238E27FC236}">
                <a16:creationId xmlns:a16="http://schemas.microsoft.com/office/drawing/2014/main" id="{AC864F66-D7A5-014E-B1C2-F41D49927ADB}"/>
              </a:ext>
            </a:extLst>
          </p:cNvPr>
          <p:cNvSpPr/>
          <p:nvPr/>
        </p:nvSpPr>
        <p:spPr>
          <a:xfrm rot="10800000">
            <a:off x="2417143" y="4254309"/>
            <a:ext cx="45719" cy="153476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6" name="Arc 195">
            <a:extLst>
              <a:ext uri="{FF2B5EF4-FFF2-40B4-BE49-F238E27FC236}">
                <a16:creationId xmlns:a16="http://schemas.microsoft.com/office/drawing/2014/main" id="{B58E6276-9737-4E4F-AE77-F990D8BECA8F}"/>
              </a:ext>
            </a:extLst>
          </p:cNvPr>
          <p:cNvSpPr/>
          <p:nvPr/>
        </p:nvSpPr>
        <p:spPr>
          <a:xfrm rot="10800000">
            <a:off x="3361451" y="4254309"/>
            <a:ext cx="69175" cy="153476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7" name="Arc 196">
            <a:extLst>
              <a:ext uri="{FF2B5EF4-FFF2-40B4-BE49-F238E27FC236}">
                <a16:creationId xmlns:a16="http://schemas.microsoft.com/office/drawing/2014/main" id="{88D444EA-115F-E745-950A-EC74D79C0A18}"/>
              </a:ext>
            </a:extLst>
          </p:cNvPr>
          <p:cNvSpPr/>
          <p:nvPr/>
        </p:nvSpPr>
        <p:spPr>
          <a:xfrm rot="10800000">
            <a:off x="2881836" y="4254309"/>
            <a:ext cx="45719" cy="153476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9" name="Arc 198">
            <a:extLst>
              <a:ext uri="{FF2B5EF4-FFF2-40B4-BE49-F238E27FC236}">
                <a16:creationId xmlns:a16="http://schemas.microsoft.com/office/drawing/2014/main" id="{BF18A34A-6134-3F4D-A843-1ED534D4ABDD}"/>
              </a:ext>
            </a:extLst>
          </p:cNvPr>
          <p:cNvSpPr/>
          <p:nvPr/>
        </p:nvSpPr>
        <p:spPr>
          <a:xfrm rot="10800000">
            <a:off x="3868988" y="4254309"/>
            <a:ext cx="69175" cy="153476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AF26212-F1BB-BD47-9D20-550096167C9B}"/>
              </a:ext>
            </a:extLst>
          </p:cNvPr>
          <p:cNvSpPr/>
          <p:nvPr/>
        </p:nvSpPr>
        <p:spPr>
          <a:xfrm>
            <a:off x="2482713" y="4186902"/>
            <a:ext cx="182880" cy="1441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D073133-9679-D34B-B9D8-0A39313D329C}"/>
              </a:ext>
            </a:extLst>
          </p:cNvPr>
          <p:cNvSpPr/>
          <p:nvPr/>
        </p:nvSpPr>
        <p:spPr>
          <a:xfrm>
            <a:off x="1472516" y="3181534"/>
            <a:ext cx="1817670" cy="146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530D73-DB97-814C-986C-69C5FFBC4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VGP Assembly Pipeline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474BA2-A4A3-FE4E-B931-6AE6A1E4D4F5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Pipeline available on </a:t>
            </a:r>
            <a:r>
              <a:rPr lang="en-US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https://github.com/VGP/vgp-assembly/pipeline</a:t>
            </a:r>
            <a:r>
              <a:rPr lang="en-US" dirty="0">
                <a:solidFill>
                  <a:schemeClr val="accent5"/>
                </a:solidFill>
              </a:rPr>
              <a:t>, optimized to run on </a:t>
            </a:r>
            <a:r>
              <a:rPr lang="en-US" dirty="0" err="1">
                <a:solidFill>
                  <a:schemeClr val="accent5"/>
                </a:solidFill>
              </a:rPr>
              <a:t>biowulf</a:t>
            </a:r>
            <a:endParaRPr lang="en-US" dirty="0">
              <a:solidFill>
                <a:schemeClr val="accent5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81327A-7041-C34A-8D25-355CD0194BF4}"/>
              </a:ext>
            </a:extLst>
          </p:cNvPr>
          <p:cNvGrpSpPr/>
          <p:nvPr/>
        </p:nvGrpSpPr>
        <p:grpSpPr>
          <a:xfrm>
            <a:off x="1357501" y="1257446"/>
            <a:ext cx="1308092" cy="362983"/>
            <a:chOff x="1357501" y="1156957"/>
            <a:chExt cx="2452370" cy="4601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6B1277-08D6-F044-8202-19399D394A4F}"/>
                </a:ext>
              </a:extLst>
            </p:cNvPr>
            <p:cNvSpPr/>
            <p:nvPr/>
          </p:nvSpPr>
          <p:spPr>
            <a:xfrm>
              <a:off x="1396871" y="1471084"/>
              <a:ext cx="2413000" cy="146050"/>
            </a:xfrm>
            <a:prstGeom prst="rect">
              <a:avLst/>
            </a:prstGeom>
            <a:solidFill>
              <a:schemeClr val="accent5"/>
            </a:solidFill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B332E66-3FB6-134C-867D-96316261647F}"/>
                </a:ext>
              </a:extLst>
            </p:cNvPr>
            <p:cNvCxnSpPr>
              <a:cxnSpLocks/>
            </p:cNvCxnSpPr>
            <p:nvPr/>
          </p:nvCxnSpPr>
          <p:spPr>
            <a:xfrm>
              <a:off x="1600071" y="1251494"/>
              <a:ext cx="7429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061C028-700E-594B-A9C1-199D8B7DDB98}"/>
                </a:ext>
              </a:extLst>
            </p:cNvPr>
            <p:cNvCxnSpPr>
              <a:cxnSpLocks/>
            </p:cNvCxnSpPr>
            <p:nvPr/>
          </p:nvCxnSpPr>
          <p:spPr>
            <a:xfrm>
              <a:off x="1790571" y="1352550"/>
              <a:ext cx="11049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B53C49-213B-6C44-BEAC-2B471084FD28}"/>
                </a:ext>
              </a:extLst>
            </p:cNvPr>
            <p:cNvCxnSpPr/>
            <p:nvPr/>
          </p:nvCxnSpPr>
          <p:spPr>
            <a:xfrm>
              <a:off x="1357501" y="1156957"/>
              <a:ext cx="914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FD86DF-482B-6948-B55C-A52810CF63D4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57" y="1251494"/>
              <a:ext cx="914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B1E26B3-6FEF-3345-9390-999307BA120B}"/>
                </a:ext>
              </a:extLst>
            </p:cNvPr>
            <p:cNvCxnSpPr>
              <a:cxnSpLocks/>
            </p:cNvCxnSpPr>
            <p:nvPr/>
          </p:nvCxnSpPr>
          <p:spPr>
            <a:xfrm>
              <a:off x="3136771" y="1352550"/>
              <a:ext cx="6731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9EF9313-819F-9246-BBD1-BAA2DC3BC6DA}"/>
                </a:ext>
              </a:extLst>
            </p:cNvPr>
            <p:cNvCxnSpPr>
              <a:cxnSpLocks/>
            </p:cNvCxnSpPr>
            <p:nvPr/>
          </p:nvCxnSpPr>
          <p:spPr>
            <a:xfrm>
              <a:off x="2456051" y="1163307"/>
              <a:ext cx="1041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D5A9063-0856-854E-A836-130B6FC49C89}"/>
              </a:ext>
            </a:extLst>
          </p:cNvPr>
          <p:cNvSpPr/>
          <p:nvPr/>
        </p:nvSpPr>
        <p:spPr>
          <a:xfrm>
            <a:off x="3261231" y="2342751"/>
            <a:ext cx="640080" cy="14605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574454-55C3-AF4D-8916-597575C9E39D}"/>
              </a:ext>
            </a:extLst>
          </p:cNvPr>
          <p:cNvSpPr/>
          <p:nvPr/>
        </p:nvSpPr>
        <p:spPr>
          <a:xfrm>
            <a:off x="1277075" y="2342751"/>
            <a:ext cx="548640" cy="14605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3CF4D4-AD90-ED4A-B7AF-635DD618A828}"/>
              </a:ext>
            </a:extLst>
          </p:cNvPr>
          <p:cNvCxnSpPr>
            <a:cxnSpLocks/>
          </p:cNvCxnSpPr>
          <p:nvPr/>
        </p:nvCxnSpPr>
        <p:spPr>
          <a:xfrm>
            <a:off x="1432431" y="22411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9B5DE6-0938-9440-961F-C88F5B481B48}"/>
              </a:ext>
            </a:extLst>
          </p:cNvPr>
          <p:cNvCxnSpPr>
            <a:cxnSpLocks/>
          </p:cNvCxnSpPr>
          <p:nvPr/>
        </p:nvCxnSpPr>
        <p:spPr>
          <a:xfrm>
            <a:off x="1371471" y="21649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FF41-FB7A-5246-8965-9B78BA2BEAD8}"/>
              </a:ext>
            </a:extLst>
          </p:cNvPr>
          <p:cNvCxnSpPr>
            <a:cxnSpLocks/>
          </p:cNvCxnSpPr>
          <p:nvPr/>
        </p:nvCxnSpPr>
        <p:spPr>
          <a:xfrm>
            <a:off x="1676525" y="2247247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6D21E0-F39B-194F-B308-5F647BBFB5ED}"/>
              </a:ext>
            </a:extLst>
          </p:cNvPr>
          <p:cNvCxnSpPr>
            <a:cxnSpLocks/>
          </p:cNvCxnSpPr>
          <p:nvPr/>
        </p:nvCxnSpPr>
        <p:spPr>
          <a:xfrm>
            <a:off x="2187065" y="2241151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6FDBCA-6241-084F-8C25-349F74C1585C}"/>
              </a:ext>
            </a:extLst>
          </p:cNvPr>
          <p:cNvCxnSpPr>
            <a:cxnSpLocks/>
          </p:cNvCxnSpPr>
          <p:nvPr/>
        </p:nvCxnSpPr>
        <p:spPr>
          <a:xfrm>
            <a:off x="2206715" y="2084941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731A5EB-2C35-E444-978A-E857ABB934B3}"/>
              </a:ext>
            </a:extLst>
          </p:cNvPr>
          <p:cNvCxnSpPr>
            <a:cxnSpLocks/>
          </p:cNvCxnSpPr>
          <p:nvPr/>
        </p:nvCxnSpPr>
        <p:spPr>
          <a:xfrm>
            <a:off x="2314411" y="21649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75B3085-364D-2E4F-8847-3CE7303353C3}"/>
              </a:ext>
            </a:extLst>
          </p:cNvPr>
          <p:cNvCxnSpPr>
            <a:cxnSpLocks/>
          </p:cNvCxnSpPr>
          <p:nvPr/>
        </p:nvCxnSpPr>
        <p:spPr>
          <a:xfrm>
            <a:off x="2418043" y="2243437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22AE00-62A0-ED47-A769-F5EA425E5D39}"/>
              </a:ext>
            </a:extLst>
          </p:cNvPr>
          <p:cNvCxnSpPr>
            <a:cxnSpLocks/>
          </p:cNvCxnSpPr>
          <p:nvPr/>
        </p:nvCxnSpPr>
        <p:spPr>
          <a:xfrm>
            <a:off x="2755355" y="20887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8E77474-595A-164A-9E74-FF80EF1CAC4C}"/>
              </a:ext>
            </a:extLst>
          </p:cNvPr>
          <p:cNvCxnSpPr>
            <a:cxnSpLocks/>
          </p:cNvCxnSpPr>
          <p:nvPr/>
        </p:nvCxnSpPr>
        <p:spPr>
          <a:xfrm>
            <a:off x="2831555" y="2164951"/>
            <a:ext cx="1371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A3773C6-32D2-EF45-9721-45525683A6BC}"/>
              </a:ext>
            </a:extLst>
          </p:cNvPr>
          <p:cNvCxnSpPr>
            <a:cxnSpLocks/>
          </p:cNvCxnSpPr>
          <p:nvPr/>
        </p:nvCxnSpPr>
        <p:spPr>
          <a:xfrm>
            <a:off x="2907755" y="2243437"/>
            <a:ext cx="1371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31A60A2-4EBF-6244-86C4-36E1CFDBD1C3}"/>
              </a:ext>
            </a:extLst>
          </p:cNvPr>
          <p:cNvCxnSpPr>
            <a:cxnSpLocks/>
          </p:cNvCxnSpPr>
          <p:nvPr/>
        </p:nvCxnSpPr>
        <p:spPr>
          <a:xfrm>
            <a:off x="3183507" y="2088751"/>
            <a:ext cx="1371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EDB27EF-B7B2-6446-BE08-1FF2EFD9DC1A}"/>
              </a:ext>
            </a:extLst>
          </p:cNvPr>
          <p:cNvCxnSpPr>
            <a:cxnSpLocks/>
          </p:cNvCxnSpPr>
          <p:nvPr/>
        </p:nvCxnSpPr>
        <p:spPr>
          <a:xfrm>
            <a:off x="3261231" y="2164951"/>
            <a:ext cx="1371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B01878-760C-CC4B-9EC2-2565E4EB29D8}"/>
              </a:ext>
            </a:extLst>
          </p:cNvPr>
          <p:cNvCxnSpPr>
            <a:cxnSpLocks/>
          </p:cNvCxnSpPr>
          <p:nvPr/>
        </p:nvCxnSpPr>
        <p:spPr>
          <a:xfrm>
            <a:off x="3375531" y="2241151"/>
            <a:ext cx="13716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C5AA4D7-96D0-CA46-B7AA-D9FF60A0EBE9}"/>
              </a:ext>
            </a:extLst>
          </p:cNvPr>
          <p:cNvCxnSpPr>
            <a:cxnSpLocks/>
          </p:cNvCxnSpPr>
          <p:nvPr/>
        </p:nvCxnSpPr>
        <p:spPr>
          <a:xfrm>
            <a:off x="3425915" y="20887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54F3DF-1CF7-274B-96F8-4117AAACFA0A}"/>
              </a:ext>
            </a:extLst>
          </p:cNvPr>
          <p:cNvCxnSpPr>
            <a:cxnSpLocks/>
          </p:cNvCxnSpPr>
          <p:nvPr/>
        </p:nvCxnSpPr>
        <p:spPr>
          <a:xfrm>
            <a:off x="3489923" y="21649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E1D65D7-FB12-D040-A999-61CDB6511D78}"/>
              </a:ext>
            </a:extLst>
          </p:cNvPr>
          <p:cNvCxnSpPr>
            <a:cxnSpLocks/>
          </p:cNvCxnSpPr>
          <p:nvPr/>
        </p:nvCxnSpPr>
        <p:spPr>
          <a:xfrm>
            <a:off x="3604223" y="2243437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F53C8B8-E5DB-8044-B141-CDD9763F2D02}"/>
              </a:ext>
            </a:extLst>
          </p:cNvPr>
          <p:cNvCxnSpPr>
            <a:cxnSpLocks/>
          </p:cNvCxnSpPr>
          <p:nvPr/>
        </p:nvCxnSpPr>
        <p:spPr>
          <a:xfrm>
            <a:off x="3654515" y="20887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53DFEE-BB35-4540-8D9F-872158D5BCC3}"/>
              </a:ext>
            </a:extLst>
          </p:cNvPr>
          <p:cNvCxnSpPr>
            <a:cxnSpLocks/>
          </p:cNvCxnSpPr>
          <p:nvPr/>
        </p:nvCxnSpPr>
        <p:spPr>
          <a:xfrm>
            <a:off x="3716999" y="21649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8801DC-4350-3F49-8AE9-2364ABA5DFFE}"/>
              </a:ext>
            </a:extLst>
          </p:cNvPr>
          <p:cNvCxnSpPr>
            <a:cxnSpLocks/>
          </p:cNvCxnSpPr>
          <p:nvPr/>
        </p:nvCxnSpPr>
        <p:spPr>
          <a:xfrm>
            <a:off x="1231355" y="2243437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FB5A9D3-E2E0-B744-9E9F-7D28C53EDDAB}"/>
              </a:ext>
            </a:extLst>
          </p:cNvPr>
          <p:cNvCxnSpPr>
            <a:cxnSpLocks/>
          </p:cNvCxnSpPr>
          <p:nvPr/>
        </p:nvCxnSpPr>
        <p:spPr>
          <a:xfrm>
            <a:off x="1292315" y="208494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715B05A-9A1D-6247-81CE-4A87BB302DED}"/>
              </a:ext>
            </a:extLst>
          </p:cNvPr>
          <p:cNvCxnSpPr>
            <a:cxnSpLocks/>
          </p:cNvCxnSpPr>
          <p:nvPr/>
        </p:nvCxnSpPr>
        <p:spPr>
          <a:xfrm>
            <a:off x="3831299" y="224115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00EE6D-7E13-1B41-A154-4ACAF284A501}"/>
              </a:ext>
            </a:extLst>
          </p:cNvPr>
          <p:cNvCxnSpPr>
            <a:cxnSpLocks/>
          </p:cNvCxnSpPr>
          <p:nvPr/>
        </p:nvCxnSpPr>
        <p:spPr>
          <a:xfrm>
            <a:off x="1995549" y="2088751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A05AA2-33C2-8140-9DFC-4C3E6B7882A3}"/>
              </a:ext>
            </a:extLst>
          </p:cNvPr>
          <p:cNvCxnSpPr>
            <a:cxnSpLocks/>
          </p:cNvCxnSpPr>
          <p:nvPr/>
        </p:nvCxnSpPr>
        <p:spPr>
          <a:xfrm>
            <a:off x="2084957" y="2164951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8061197-6F00-1348-A1C9-BFC191AE69C2}"/>
              </a:ext>
            </a:extLst>
          </p:cNvPr>
          <p:cNvCxnSpPr>
            <a:cxnSpLocks/>
          </p:cNvCxnSpPr>
          <p:nvPr/>
        </p:nvCxnSpPr>
        <p:spPr>
          <a:xfrm>
            <a:off x="1520915" y="208494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FE10714-A52E-5741-95B4-12D9EEFB4CDE}"/>
              </a:ext>
            </a:extLst>
          </p:cNvPr>
          <p:cNvCxnSpPr>
            <a:cxnSpLocks/>
          </p:cNvCxnSpPr>
          <p:nvPr/>
        </p:nvCxnSpPr>
        <p:spPr>
          <a:xfrm>
            <a:off x="1597115" y="2158093"/>
            <a:ext cx="13716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c 62">
            <a:extLst>
              <a:ext uri="{FF2B5EF4-FFF2-40B4-BE49-F238E27FC236}">
                <a16:creationId xmlns:a16="http://schemas.microsoft.com/office/drawing/2014/main" id="{C805B2B6-7B2B-3642-85E4-E9E85A0A8A63}"/>
              </a:ext>
            </a:extLst>
          </p:cNvPr>
          <p:cNvSpPr/>
          <p:nvPr/>
        </p:nvSpPr>
        <p:spPr>
          <a:xfrm rot="10800000">
            <a:off x="1805811" y="2409680"/>
            <a:ext cx="220980" cy="149607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E94D320F-AB6D-B948-9C9A-277A716047E7}"/>
              </a:ext>
            </a:extLst>
          </p:cNvPr>
          <p:cNvSpPr/>
          <p:nvPr/>
        </p:nvSpPr>
        <p:spPr>
          <a:xfrm rot="10800000">
            <a:off x="3051681" y="2404091"/>
            <a:ext cx="220980" cy="149607"/>
          </a:xfrm>
          <a:prstGeom prst="arc">
            <a:avLst>
              <a:gd name="adj1" fmla="val 10960966"/>
              <a:gd name="adj2" fmla="val 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780034-DEC5-6641-A2D6-C52F3FCBAB95}"/>
              </a:ext>
            </a:extLst>
          </p:cNvPr>
          <p:cNvSpPr/>
          <p:nvPr/>
        </p:nvSpPr>
        <p:spPr>
          <a:xfrm>
            <a:off x="2042031" y="2342751"/>
            <a:ext cx="1005840" cy="14605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A48B7C-D545-664B-A8B9-1E01FE31F0FA}"/>
              </a:ext>
            </a:extLst>
          </p:cNvPr>
          <p:cNvSpPr txBox="1"/>
          <p:nvPr/>
        </p:nvSpPr>
        <p:spPr>
          <a:xfrm>
            <a:off x="490619" y="118648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PacBio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AB411F6-CC0A-A249-8AE0-4AE22716AC82}"/>
              </a:ext>
            </a:extLst>
          </p:cNvPr>
          <p:cNvSpPr txBox="1"/>
          <p:nvPr/>
        </p:nvSpPr>
        <p:spPr>
          <a:xfrm>
            <a:off x="601227" y="2025795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10XG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331043-8C35-3844-9609-D2E7EB45DC2A}"/>
              </a:ext>
            </a:extLst>
          </p:cNvPr>
          <p:cNvSpPr txBox="1"/>
          <p:nvPr/>
        </p:nvSpPr>
        <p:spPr>
          <a:xfrm>
            <a:off x="203682" y="1384964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Contigging</a:t>
            </a:r>
          </a:p>
          <a:p>
            <a:pPr algn="r"/>
            <a:r>
              <a:rPr lang="en-US" sz="1400" dirty="0">
                <a:solidFill>
                  <a:schemeClr val="accent5"/>
                </a:solidFill>
              </a:rPr>
              <a:t>+ Purging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B2C292-6734-0940-A72B-EE4EAF3B4466}"/>
              </a:ext>
            </a:extLst>
          </p:cNvPr>
          <p:cNvSpPr txBox="1"/>
          <p:nvPr/>
        </p:nvSpPr>
        <p:spPr>
          <a:xfrm>
            <a:off x="176496" y="2255562"/>
            <a:ext cx="106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Scaffolding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4F6BB38-C34D-8C4E-9B61-490EE5F39AF9}"/>
              </a:ext>
            </a:extLst>
          </p:cNvPr>
          <p:cNvSpPr/>
          <p:nvPr/>
        </p:nvSpPr>
        <p:spPr>
          <a:xfrm>
            <a:off x="2671885" y="3184074"/>
            <a:ext cx="618303" cy="146304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35F08D-B847-E344-9534-17EDDBFAEAC2}"/>
              </a:ext>
            </a:extLst>
          </p:cNvPr>
          <p:cNvSpPr/>
          <p:nvPr/>
        </p:nvSpPr>
        <p:spPr>
          <a:xfrm>
            <a:off x="1474111" y="3184076"/>
            <a:ext cx="457200" cy="144147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19062CB-935F-4247-A34B-CFE249EFEC9F}"/>
              </a:ext>
            </a:extLst>
          </p:cNvPr>
          <p:cNvSpPr/>
          <p:nvPr/>
        </p:nvSpPr>
        <p:spPr>
          <a:xfrm>
            <a:off x="2020793" y="3184076"/>
            <a:ext cx="537150" cy="146050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E02216-CF04-E545-9B1B-5EFDEB379921}"/>
              </a:ext>
            </a:extLst>
          </p:cNvPr>
          <p:cNvSpPr/>
          <p:nvPr/>
        </p:nvSpPr>
        <p:spPr>
          <a:xfrm>
            <a:off x="3397602" y="3181535"/>
            <a:ext cx="633438" cy="14630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475B76-D22E-284A-A0CE-6B86F9897A47}"/>
              </a:ext>
            </a:extLst>
          </p:cNvPr>
          <p:cNvSpPr/>
          <p:nvPr/>
        </p:nvSpPr>
        <p:spPr>
          <a:xfrm>
            <a:off x="1239230" y="3185027"/>
            <a:ext cx="98806" cy="144147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003399-E7F2-114B-8EEE-ADACCF7A8391}"/>
              </a:ext>
            </a:extLst>
          </p:cNvPr>
          <p:cNvSpPr/>
          <p:nvPr/>
        </p:nvSpPr>
        <p:spPr>
          <a:xfrm>
            <a:off x="3395435" y="3184106"/>
            <a:ext cx="469392" cy="145989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0693814-3CE2-E24F-90E4-D8D7E8F39466}"/>
              </a:ext>
            </a:extLst>
          </p:cNvPr>
          <p:cNvSpPr/>
          <p:nvPr/>
        </p:nvSpPr>
        <p:spPr>
          <a:xfrm>
            <a:off x="3899880" y="3184107"/>
            <a:ext cx="131162" cy="145988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6B5ABA4-552B-7A4D-9EE3-32302E5DFFA6}"/>
              </a:ext>
            </a:extLst>
          </p:cNvPr>
          <p:cNvCxnSpPr/>
          <p:nvPr/>
        </p:nvCxnSpPr>
        <p:spPr>
          <a:xfrm flipV="1">
            <a:off x="128215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0732B8-DD5A-F949-88AD-D75A0BB96E03}"/>
              </a:ext>
            </a:extLst>
          </p:cNvPr>
          <p:cNvCxnSpPr/>
          <p:nvPr/>
        </p:nvCxnSpPr>
        <p:spPr>
          <a:xfrm flipV="1">
            <a:off x="131365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0105A0-4082-9A4B-8EEF-D3A8ED64707B}"/>
              </a:ext>
            </a:extLst>
          </p:cNvPr>
          <p:cNvCxnSpPr/>
          <p:nvPr/>
        </p:nvCxnSpPr>
        <p:spPr>
          <a:xfrm flipV="1">
            <a:off x="149043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DA0505A-9DEE-EA44-B2EA-E6ED65EA352B}"/>
              </a:ext>
            </a:extLst>
          </p:cNvPr>
          <p:cNvCxnSpPr/>
          <p:nvPr/>
        </p:nvCxnSpPr>
        <p:spPr>
          <a:xfrm flipV="1">
            <a:off x="1743327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A4869F0-DCB1-BC46-B1A8-AF22BEE11583}"/>
              </a:ext>
            </a:extLst>
          </p:cNvPr>
          <p:cNvCxnSpPr/>
          <p:nvPr/>
        </p:nvCxnSpPr>
        <p:spPr>
          <a:xfrm flipV="1">
            <a:off x="178295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39EA502-DD42-BF40-B174-AF3428CC06AC}"/>
              </a:ext>
            </a:extLst>
          </p:cNvPr>
          <p:cNvCxnSpPr>
            <a:cxnSpLocks/>
          </p:cNvCxnSpPr>
          <p:nvPr/>
        </p:nvCxnSpPr>
        <p:spPr>
          <a:xfrm flipV="1">
            <a:off x="186677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C839667-14C5-4340-BDA8-5F562D4B5020}"/>
              </a:ext>
            </a:extLst>
          </p:cNvPr>
          <p:cNvCxnSpPr/>
          <p:nvPr/>
        </p:nvCxnSpPr>
        <p:spPr>
          <a:xfrm rot="10800000" flipV="1">
            <a:off x="229434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01A2D-7690-EE49-A5E1-0BB56E9EE279}"/>
              </a:ext>
            </a:extLst>
          </p:cNvPr>
          <p:cNvCxnSpPr/>
          <p:nvPr/>
        </p:nvCxnSpPr>
        <p:spPr>
          <a:xfrm rot="10800000" flipV="1">
            <a:off x="2208747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6977321-069E-F447-9B9A-DFEACB3CBA34}"/>
              </a:ext>
            </a:extLst>
          </p:cNvPr>
          <p:cNvCxnSpPr/>
          <p:nvPr/>
        </p:nvCxnSpPr>
        <p:spPr>
          <a:xfrm rot="10800000" flipV="1">
            <a:off x="211146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D771D99-54AF-C745-BEDE-E78B18DBA1AE}"/>
              </a:ext>
            </a:extLst>
          </p:cNvPr>
          <p:cNvCxnSpPr/>
          <p:nvPr/>
        </p:nvCxnSpPr>
        <p:spPr>
          <a:xfrm rot="10800000" flipV="1">
            <a:off x="207184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B8DCCBD-CA50-4942-B3FD-DD84B3033A84}"/>
              </a:ext>
            </a:extLst>
          </p:cNvPr>
          <p:cNvCxnSpPr/>
          <p:nvPr/>
        </p:nvCxnSpPr>
        <p:spPr>
          <a:xfrm flipV="1">
            <a:off x="246071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E7CF59-A9F8-A54F-B89F-ED2C693CA822}"/>
              </a:ext>
            </a:extLst>
          </p:cNvPr>
          <p:cNvCxnSpPr/>
          <p:nvPr/>
        </p:nvCxnSpPr>
        <p:spPr>
          <a:xfrm flipV="1">
            <a:off x="248103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CB13004-EB27-744F-A735-99A15B83A906}"/>
              </a:ext>
            </a:extLst>
          </p:cNvPr>
          <p:cNvCxnSpPr/>
          <p:nvPr/>
        </p:nvCxnSpPr>
        <p:spPr>
          <a:xfrm flipV="1">
            <a:off x="2346923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E9528BA-0EFB-F24F-973A-2EB2703FEB06}"/>
              </a:ext>
            </a:extLst>
          </p:cNvPr>
          <p:cNvCxnSpPr/>
          <p:nvPr/>
        </p:nvCxnSpPr>
        <p:spPr>
          <a:xfrm rot="10800000" flipV="1">
            <a:off x="2730878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1A6825C-22E9-1445-9BAE-3DB67F03E826}"/>
              </a:ext>
            </a:extLst>
          </p:cNvPr>
          <p:cNvCxnSpPr/>
          <p:nvPr/>
        </p:nvCxnSpPr>
        <p:spPr>
          <a:xfrm flipV="1">
            <a:off x="2897248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55DC45B-CA2F-BB49-B641-3A94D1186605}"/>
              </a:ext>
            </a:extLst>
          </p:cNvPr>
          <p:cNvCxnSpPr/>
          <p:nvPr/>
        </p:nvCxnSpPr>
        <p:spPr>
          <a:xfrm flipV="1">
            <a:off x="2917568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5B00688-E99F-4548-B248-1C65EBC6DE0E}"/>
              </a:ext>
            </a:extLst>
          </p:cNvPr>
          <p:cNvCxnSpPr/>
          <p:nvPr/>
        </p:nvCxnSpPr>
        <p:spPr>
          <a:xfrm flipV="1">
            <a:off x="285737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B3EBE9B-FD4B-9E4F-BF31-5CEA9924801C}"/>
              </a:ext>
            </a:extLst>
          </p:cNvPr>
          <p:cNvCxnSpPr/>
          <p:nvPr/>
        </p:nvCxnSpPr>
        <p:spPr>
          <a:xfrm flipV="1">
            <a:off x="2628517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010621A-1549-694A-9C9A-ACD9AC0345F2}"/>
              </a:ext>
            </a:extLst>
          </p:cNvPr>
          <p:cNvCxnSpPr/>
          <p:nvPr/>
        </p:nvCxnSpPr>
        <p:spPr>
          <a:xfrm rot="10800000" flipV="1">
            <a:off x="3939503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D39FBEC-753F-AE40-8698-40DD3ADB214F}"/>
              </a:ext>
            </a:extLst>
          </p:cNvPr>
          <p:cNvCxnSpPr/>
          <p:nvPr/>
        </p:nvCxnSpPr>
        <p:spPr>
          <a:xfrm rot="10800000" flipV="1">
            <a:off x="381301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C27EE25-E32B-7D44-A683-6C06BB202BFC}"/>
              </a:ext>
            </a:extLst>
          </p:cNvPr>
          <p:cNvCxnSpPr/>
          <p:nvPr/>
        </p:nvCxnSpPr>
        <p:spPr>
          <a:xfrm rot="10800000" flipV="1">
            <a:off x="3777959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903DA0A-D067-A241-97EC-4A984EE0275E}"/>
              </a:ext>
            </a:extLst>
          </p:cNvPr>
          <p:cNvCxnSpPr/>
          <p:nvPr/>
        </p:nvCxnSpPr>
        <p:spPr>
          <a:xfrm rot="10800000" flipV="1">
            <a:off x="369236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0CCF47F-20C4-004D-8CB6-BEE50C3349BC}"/>
              </a:ext>
            </a:extLst>
          </p:cNvPr>
          <p:cNvCxnSpPr/>
          <p:nvPr/>
        </p:nvCxnSpPr>
        <p:spPr>
          <a:xfrm rot="10800000" flipV="1">
            <a:off x="3595079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E9F1871-F556-B64D-A18B-FFD89215B5F5}"/>
              </a:ext>
            </a:extLst>
          </p:cNvPr>
          <p:cNvCxnSpPr/>
          <p:nvPr/>
        </p:nvCxnSpPr>
        <p:spPr>
          <a:xfrm rot="10800000" flipV="1">
            <a:off x="355545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9A9D249-9019-F243-8050-00021B041B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7163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CD42319-81F7-9542-B552-0063B570607A}"/>
              </a:ext>
            </a:extLst>
          </p:cNvPr>
          <p:cNvCxnSpPr/>
          <p:nvPr/>
        </p:nvCxnSpPr>
        <p:spPr>
          <a:xfrm rot="10800000" flipV="1">
            <a:off x="3976079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948FC6E-174C-C649-BEAC-C040BF01C788}"/>
              </a:ext>
            </a:extLst>
          </p:cNvPr>
          <p:cNvCxnSpPr/>
          <p:nvPr/>
        </p:nvCxnSpPr>
        <p:spPr>
          <a:xfrm rot="10800000" flipV="1">
            <a:off x="372919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7F04266-374C-2E44-ACEE-6B9A1C531EFF}"/>
              </a:ext>
            </a:extLst>
          </p:cNvPr>
          <p:cNvCxnSpPr/>
          <p:nvPr/>
        </p:nvCxnSpPr>
        <p:spPr>
          <a:xfrm rot="10800000" flipV="1">
            <a:off x="3616415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1F2F4E6-6835-2A49-B103-F48AD7EFCE85}"/>
              </a:ext>
            </a:extLst>
          </p:cNvPr>
          <p:cNvCxnSpPr/>
          <p:nvPr/>
        </p:nvCxnSpPr>
        <p:spPr>
          <a:xfrm flipV="1">
            <a:off x="128215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873D986-B4C7-6648-B943-52473CF8C686}"/>
              </a:ext>
            </a:extLst>
          </p:cNvPr>
          <p:cNvCxnSpPr/>
          <p:nvPr/>
        </p:nvCxnSpPr>
        <p:spPr>
          <a:xfrm flipV="1">
            <a:off x="131365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7AC2AE9-AC52-0D4C-8158-39A4441649FC}"/>
              </a:ext>
            </a:extLst>
          </p:cNvPr>
          <p:cNvCxnSpPr/>
          <p:nvPr/>
        </p:nvCxnSpPr>
        <p:spPr>
          <a:xfrm flipV="1">
            <a:off x="149043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9D42EC-19DA-9645-98E9-5AB04B7B2307}"/>
              </a:ext>
            </a:extLst>
          </p:cNvPr>
          <p:cNvCxnSpPr/>
          <p:nvPr/>
        </p:nvCxnSpPr>
        <p:spPr>
          <a:xfrm flipV="1">
            <a:off x="1743327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CB27CAF-8751-2044-8496-6BEB0B4E27ED}"/>
              </a:ext>
            </a:extLst>
          </p:cNvPr>
          <p:cNvCxnSpPr/>
          <p:nvPr/>
        </p:nvCxnSpPr>
        <p:spPr>
          <a:xfrm flipV="1">
            <a:off x="178295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56671A0-CC6E-244E-9B4C-0315DB584E65}"/>
              </a:ext>
            </a:extLst>
          </p:cNvPr>
          <p:cNvCxnSpPr>
            <a:cxnSpLocks/>
          </p:cNvCxnSpPr>
          <p:nvPr/>
        </p:nvCxnSpPr>
        <p:spPr>
          <a:xfrm flipV="1">
            <a:off x="186677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A1DDD8D-8231-9B40-92E8-4C6CCE89F451}"/>
              </a:ext>
            </a:extLst>
          </p:cNvPr>
          <p:cNvCxnSpPr/>
          <p:nvPr/>
        </p:nvCxnSpPr>
        <p:spPr>
          <a:xfrm rot="10800000" flipV="1">
            <a:off x="229434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DC1E24D-C109-6B46-A237-94942B9DC37E}"/>
              </a:ext>
            </a:extLst>
          </p:cNvPr>
          <p:cNvCxnSpPr/>
          <p:nvPr/>
        </p:nvCxnSpPr>
        <p:spPr>
          <a:xfrm rot="10800000" flipV="1">
            <a:off x="2208747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6F8C311-7189-8A49-9885-A1BDF83CC9DE}"/>
              </a:ext>
            </a:extLst>
          </p:cNvPr>
          <p:cNvCxnSpPr/>
          <p:nvPr/>
        </p:nvCxnSpPr>
        <p:spPr>
          <a:xfrm rot="10800000" flipV="1">
            <a:off x="211146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15A2101-DF39-1E41-8F20-3651134C5669}"/>
              </a:ext>
            </a:extLst>
          </p:cNvPr>
          <p:cNvCxnSpPr/>
          <p:nvPr/>
        </p:nvCxnSpPr>
        <p:spPr>
          <a:xfrm rot="10800000" flipV="1">
            <a:off x="207184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31F9CD8-9F9C-6F4B-A426-D295464C5729}"/>
              </a:ext>
            </a:extLst>
          </p:cNvPr>
          <p:cNvCxnSpPr/>
          <p:nvPr/>
        </p:nvCxnSpPr>
        <p:spPr>
          <a:xfrm flipV="1">
            <a:off x="246071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459B51A4-29E2-EA40-B9C1-67201D590F41}"/>
              </a:ext>
            </a:extLst>
          </p:cNvPr>
          <p:cNvCxnSpPr/>
          <p:nvPr/>
        </p:nvCxnSpPr>
        <p:spPr>
          <a:xfrm flipV="1">
            <a:off x="2481035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69B7BD7-CCDD-434B-803E-785B9A5E6BD7}"/>
              </a:ext>
            </a:extLst>
          </p:cNvPr>
          <p:cNvCxnSpPr/>
          <p:nvPr/>
        </p:nvCxnSpPr>
        <p:spPr>
          <a:xfrm flipV="1">
            <a:off x="2346923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DA543A5-0E3D-B841-AAD8-FB0C25BA00A3}"/>
              </a:ext>
            </a:extLst>
          </p:cNvPr>
          <p:cNvCxnSpPr/>
          <p:nvPr/>
        </p:nvCxnSpPr>
        <p:spPr>
          <a:xfrm rot="10800000" flipV="1">
            <a:off x="273087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0BF6CB9-125F-E64A-8CA0-3B0E02BE229C}"/>
              </a:ext>
            </a:extLst>
          </p:cNvPr>
          <p:cNvCxnSpPr/>
          <p:nvPr/>
        </p:nvCxnSpPr>
        <p:spPr>
          <a:xfrm flipV="1">
            <a:off x="289724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D895054-BF79-A946-B277-7287E257F93B}"/>
              </a:ext>
            </a:extLst>
          </p:cNvPr>
          <p:cNvCxnSpPr/>
          <p:nvPr/>
        </p:nvCxnSpPr>
        <p:spPr>
          <a:xfrm flipV="1">
            <a:off x="291756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083819F-536E-034E-A34F-6AB09D5E59EC}"/>
              </a:ext>
            </a:extLst>
          </p:cNvPr>
          <p:cNvCxnSpPr/>
          <p:nvPr/>
        </p:nvCxnSpPr>
        <p:spPr>
          <a:xfrm flipV="1">
            <a:off x="285737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35764A6-220C-9545-9A2F-FA0A1C7DEC75}"/>
              </a:ext>
            </a:extLst>
          </p:cNvPr>
          <p:cNvCxnSpPr/>
          <p:nvPr/>
        </p:nvCxnSpPr>
        <p:spPr>
          <a:xfrm rot="10800000" flipV="1">
            <a:off x="3925786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3FB5A31-9174-7E4D-B541-8322A8C92329}"/>
              </a:ext>
            </a:extLst>
          </p:cNvPr>
          <p:cNvCxnSpPr/>
          <p:nvPr/>
        </p:nvCxnSpPr>
        <p:spPr>
          <a:xfrm rot="10800000" flipV="1">
            <a:off x="3799294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899876-4DB2-AE4B-ABA5-01BA5265CD0E}"/>
              </a:ext>
            </a:extLst>
          </p:cNvPr>
          <p:cNvCxnSpPr/>
          <p:nvPr/>
        </p:nvCxnSpPr>
        <p:spPr>
          <a:xfrm rot="10800000" flipV="1">
            <a:off x="3764242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C3CA651-311B-0C48-8E8A-39A81D51411A}"/>
              </a:ext>
            </a:extLst>
          </p:cNvPr>
          <p:cNvCxnSpPr/>
          <p:nvPr/>
        </p:nvCxnSpPr>
        <p:spPr>
          <a:xfrm rot="10800000" flipV="1">
            <a:off x="3678644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1B1F28E-137F-BF4C-A485-13D266B35FA2}"/>
              </a:ext>
            </a:extLst>
          </p:cNvPr>
          <p:cNvCxnSpPr/>
          <p:nvPr/>
        </p:nvCxnSpPr>
        <p:spPr>
          <a:xfrm rot="10800000" flipV="1">
            <a:off x="3581362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F63971A-37F2-C34E-A1E3-4B442E0E6D78}"/>
              </a:ext>
            </a:extLst>
          </p:cNvPr>
          <p:cNvCxnSpPr/>
          <p:nvPr/>
        </p:nvCxnSpPr>
        <p:spPr>
          <a:xfrm rot="10800000" flipV="1">
            <a:off x="354173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9ABBB6AE-E393-A946-8C5F-F877044B71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5791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ACE115B1-EB1D-214F-A7DA-D31423FAF5F9}"/>
              </a:ext>
            </a:extLst>
          </p:cNvPr>
          <p:cNvCxnSpPr/>
          <p:nvPr/>
        </p:nvCxnSpPr>
        <p:spPr>
          <a:xfrm rot="10800000" flipV="1">
            <a:off x="3962362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DD33910-3927-9D4F-8D5D-1F9E73A8A2E2}"/>
              </a:ext>
            </a:extLst>
          </p:cNvPr>
          <p:cNvCxnSpPr/>
          <p:nvPr/>
        </p:nvCxnSpPr>
        <p:spPr>
          <a:xfrm rot="10800000" flipV="1">
            <a:off x="3715474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C26A02-E947-5B4B-8C0E-C81D250C8A77}"/>
              </a:ext>
            </a:extLst>
          </p:cNvPr>
          <p:cNvCxnSpPr/>
          <p:nvPr/>
        </p:nvCxnSpPr>
        <p:spPr>
          <a:xfrm rot="10800000" flipV="1">
            <a:off x="3602698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12F97FB9-B85F-AD4A-844B-050F432E1607}"/>
              </a:ext>
            </a:extLst>
          </p:cNvPr>
          <p:cNvCxnSpPr/>
          <p:nvPr/>
        </p:nvCxnSpPr>
        <p:spPr>
          <a:xfrm flipV="1">
            <a:off x="3009771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60C2774-53CC-FB49-82E6-655A53618E6C}"/>
              </a:ext>
            </a:extLst>
          </p:cNvPr>
          <p:cNvCxnSpPr/>
          <p:nvPr/>
        </p:nvCxnSpPr>
        <p:spPr>
          <a:xfrm flipV="1">
            <a:off x="3131690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DE4D5338-B0EA-1140-9607-7E2C9F0C4E00}"/>
              </a:ext>
            </a:extLst>
          </p:cNvPr>
          <p:cNvCxnSpPr>
            <a:cxnSpLocks/>
          </p:cNvCxnSpPr>
          <p:nvPr/>
        </p:nvCxnSpPr>
        <p:spPr>
          <a:xfrm flipV="1">
            <a:off x="3215510" y="2854193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207243F-C53E-024C-BE86-3D89D5C803E7}"/>
              </a:ext>
            </a:extLst>
          </p:cNvPr>
          <p:cNvCxnSpPr/>
          <p:nvPr/>
        </p:nvCxnSpPr>
        <p:spPr>
          <a:xfrm flipV="1">
            <a:off x="3009771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338F1A8-40B0-014E-8BC5-9A12A8774A4C}"/>
              </a:ext>
            </a:extLst>
          </p:cNvPr>
          <p:cNvCxnSpPr/>
          <p:nvPr/>
        </p:nvCxnSpPr>
        <p:spPr>
          <a:xfrm flipV="1">
            <a:off x="3131690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7F848B5-6B01-394D-8E7A-0A98CBB92FFC}"/>
              </a:ext>
            </a:extLst>
          </p:cNvPr>
          <p:cNvCxnSpPr>
            <a:cxnSpLocks/>
          </p:cNvCxnSpPr>
          <p:nvPr/>
        </p:nvCxnSpPr>
        <p:spPr>
          <a:xfrm flipV="1">
            <a:off x="3215510" y="3200775"/>
            <a:ext cx="0" cy="100584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25010BD-7AB2-A74D-8306-ABADCEBAD673}"/>
              </a:ext>
            </a:extLst>
          </p:cNvPr>
          <p:cNvCxnSpPr/>
          <p:nvPr/>
        </p:nvCxnSpPr>
        <p:spPr>
          <a:xfrm>
            <a:off x="1231355" y="2864161"/>
            <a:ext cx="283464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06DB7B8-5888-BF4C-A076-F76445CF9661}"/>
              </a:ext>
            </a:extLst>
          </p:cNvPr>
          <p:cNvCxnSpPr/>
          <p:nvPr/>
        </p:nvCxnSpPr>
        <p:spPr>
          <a:xfrm>
            <a:off x="1231355" y="3016561"/>
            <a:ext cx="2834640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24D1A777-F8BD-7A44-95A0-6CC9411CBD6F}"/>
              </a:ext>
            </a:extLst>
          </p:cNvPr>
          <p:cNvSpPr txBox="1"/>
          <p:nvPr/>
        </p:nvSpPr>
        <p:spPr>
          <a:xfrm>
            <a:off x="371997" y="2824638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BioNano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7D87687-5A16-7B48-8EB6-319FE70B6493}"/>
              </a:ext>
            </a:extLst>
          </p:cNvPr>
          <p:cNvSpPr txBox="1"/>
          <p:nvPr/>
        </p:nvSpPr>
        <p:spPr>
          <a:xfrm>
            <a:off x="176496" y="3085531"/>
            <a:ext cx="106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Scaffolding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D22D71B7-5342-6A48-B1BB-076C13C04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96" y="3492810"/>
            <a:ext cx="1392696" cy="69634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0CD5164-C433-394B-AB2F-EED1850AC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804" y="3516081"/>
            <a:ext cx="1320996" cy="670982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6EFD36AB-24E9-B541-9DCA-CD3127B950B6}"/>
              </a:ext>
            </a:extLst>
          </p:cNvPr>
          <p:cNvSpPr/>
          <p:nvPr/>
        </p:nvSpPr>
        <p:spPr>
          <a:xfrm>
            <a:off x="1271836" y="4186902"/>
            <a:ext cx="778002" cy="14414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92051CE-92FF-B944-BA63-32EA1EC59676}"/>
              </a:ext>
            </a:extLst>
          </p:cNvPr>
          <p:cNvSpPr/>
          <p:nvPr/>
        </p:nvSpPr>
        <p:spPr>
          <a:xfrm>
            <a:off x="1821238" y="4185822"/>
            <a:ext cx="91440" cy="146304"/>
          </a:xfrm>
          <a:prstGeom prst="rect">
            <a:avLst/>
          </a:prstGeom>
          <a:solidFill>
            <a:schemeClr val="accent5"/>
          </a:solidFill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AB736E3D-68CE-E342-A466-399C91BCF787}"/>
              </a:ext>
            </a:extLst>
          </p:cNvPr>
          <p:cNvSpPr/>
          <p:nvPr/>
        </p:nvSpPr>
        <p:spPr>
          <a:xfrm>
            <a:off x="1958398" y="4185822"/>
            <a:ext cx="9144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B08C770-9B47-424D-81BB-EFB3084D2378}"/>
              </a:ext>
            </a:extLst>
          </p:cNvPr>
          <p:cNvSpPr/>
          <p:nvPr/>
        </p:nvSpPr>
        <p:spPr>
          <a:xfrm>
            <a:off x="1695762" y="4185822"/>
            <a:ext cx="9144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93F6E1F-9949-B541-AAAA-4657B25254E7}"/>
              </a:ext>
            </a:extLst>
          </p:cNvPr>
          <p:cNvSpPr/>
          <p:nvPr/>
        </p:nvSpPr>
        <p:spPr>
          <a:xfrm>
            <a:off x="1270058" y="4185822"/>
            <a:ext cx="36576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B5E2024-4DDD-1C48-870B-E92DD0735CE8}"/>
              </a:ext>
            </a:extLst>
          </p:cNvPr>
          <p:cNvSpPr/>
          <p:nvPr/>
        </p:nvSpPr>
        <p:spPr>
          <a:xfrm>
            <a:off x="2079490" y="4184532"/>
            <a:ext cx="348554" cy="14888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BA8BD84-364C-BE4A-B896-22C57F615F52}"/>
              </a:ext>
            </a:extLst>
          </p:cNvPr>
          <p:cNvSpPr/>
          <p:nvPr/>
        </p:nvSpPr>
        <p:spPr>
          <a:xfrm>
            <a:off x="2457695" y="4185822"/>
            <a:ext cx="98045" cy="146304"/>
          </a:xfrm>
          <a:prstGeom prst="rect">
            <a:avLst/>
          </a:prstGeom>
          <a:solidFill>
            <a:schemeClr val="accent5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DAF66DA-EF27-7041-8809-37E70F03FB16}"/>
              </a:ext>
            </a:extLst>
          </p:cNvPr>
          <p:cNvSpPr/>
          <p:nvPr/>
        </p:nvSpPr>
        <p:spPr>
          <a:xfrm>
            <a:off x="2579427" y="4185822"/>
            <a:ext cx="9144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C24D0B1-6837-BB4C-952D-74802D9B094D}"/>
              </a:ext>
            </a:extLst>
          </p:cNvPr>
          <p:cNvSpPr/>
          <p:nvPr/>
        </p:nvSpPr>
        <p:spPr>
          <a:xfrm>
            <a:off x="2243130" y="4185822"/>
            <a:ext cx="18288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3C7FFAF-0839-2E44-BA1C-E11F87344E93}"/>
              </a:ext>
            </a:extLst>
          </p:cNvPr>
          <p:cNvSpPr/>
          <p:nvPr/>
        </p:nvSpPr>
        <p:spPr>
          <a:xfrm>
            <a:off x="2077712" y="4186235"/>
            <a:ext cx="52645" cy="145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9998DC4-132C-4346-836E-F34A692B3E80}"/>
              </a:ext>
            </a:extLst>
          </p:cNvPr>
          <p:cNvSpPr/>
          <p:nvPr/>
        </p:nvSpPr>
        <p:spPr>
          <a:xfrm>
            <a:off x="2146289" y="4186235"/>
            <a:ext cx="73152" cy="14547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4E5010A-FE38-B34C-862A-C814D452D275}"/>
              </a:ext>
            </a:extLst>
          </p:cNvPr>
          <p:cNvSpPr/>
          <p:nvPr/>
        </p:nvSpPr>
        <p:spPr>
          <a:xfrm rot="10800000">
            <a:off x="3421439" y="4182651"/>
            <a:ext cx="276352" cy="1483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C071CD07-39D1-B843-996B-7BFC1DF4E9B6}"/>
              </a:ext>
            </a:extLst>
          </p:cNvPr>
          <p:cNvSpPr/>
          <p:nvPr/>
        </p:nvSpPr>
        <p:spPr>
          <a:xfrm rot="10800000">
            <a:off x="3558598" y="4182650"/>
            <a:ext cx="9144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A05F6641-2ABD-864B-A5DE-A72453E008A3}"/>
              </a:ext>
            </a:extLst>
          </p:cNvPr>
          <p:cNvSpPr/>
          <p:nvPr/>
        </p:nvSpPr>
        <p:spPr>
          <a:xfrm rot="10800000">
            <a:off x="3421438" y="4182650"/>
            <a:ext cx="9144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574CD3B-0B71-9040-9E19-EEB0ADE72850}"/>
              </a:ext>
            </a:extLst>
          </p:cNvPr>
          <p:cNvSpPr/>
          <p:nvPr/>
        </p:nvSpPr>
        <p:spPr>
          <a:xfrm rot="10800000">
            <a:off x="3684075" y="4182650"/>
            <a:ext cx="203708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CF70BFA-FACC-9446-9314-47AF1B706E5A}"/>
              </a:ext>
            </a:extLst>
          </p:cNvPr>
          <p:cNvSpPr/>
          <p:nvPr/>
        </p:nvSpPr>
        <p:spPr>
          <a:xfrm rot="10800000">
            <a:off x="3918517" y="4182651"/>
            <a:ext cx="186182" cy="14839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24D5327-CDDE-CB47-8285-1B9F80AEA6B1}"/>
              </a:ext>
            </a:extLst>
          </p:cNvPr>
          <p:cNvSpPr/>
          <p:nvPr/>
        </p:nvSpPr>
        <p:spPr>
          <a:xfrm rot="10800000">
            <a:off x="2938839" y="4182651"/>
            <a:ext cx="358139" cy="14839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93CA5E16-B57C-8043-B535-FB19469FEFEE}"/>
              </a:ext>
            </a:extLst>
          </p:cNvPr>
          <p:cNvSpPr/>
          <p:nvPr/>
        </p:nvSpPr>
        <p:spPr>
          <a:xfrm rot="10800000">
            <a:off x="2915538" y="4182650"/>
            <a:ext cx="98045" cy="146304"/>
          </a:xfrm>
          <a:prstGeom prst="rect">
            <a:avLst/>
          </a:prstGeom>
          <a:solidFill>
            <a:schemeClr val="accent5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F8FFA32-EA89-6246-8ADB-38C279601C7F}"/>
              </a:ext>
            </a:extLst>
          </p:cNvPr>
          <p:cNvSpPr/>
          <p:nvPr/>
        </p:nvSpPr>
        <p:spPr>
          <a:xfrm rot="10800000">
            <a:off x="2800409" y="4182650"/>
            <a:ext cx="9144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5BE018F-540C-804A-B34F-ED592CCB0002}"/>
              </a:ext>
            </a:extLst>
          </p:cNvPr>
          <p:cNvSpPr/>
          <p:nvPr/>
        </p:nvSpPr>
        <p:spPr>
          <a:xfrm rot="10800000">
            <a:off x="3045266" y="4182650"/>
            <a:ext cx="182880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649A099-1E38-1442-B44F-FBBB3A6458D2}"/>
              </a:ext>
            </a:extLst>
          </p:cNvPr>
          <p:cNvSpPr/>
          <p:nvPr/>
        </p:nvSpPr>
        <p:spPr>
          <a:xfrm rot="10800000">
            <a:off x="3340921" y="4182650"/>
            <a:ext cx="52645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54FFA0D1-637C-6F44-B890-A822F3BC5951}"/>
              </a:ext>
            </a:extLst>
          </p:cNvPr>
          <p:cNvSpPr/>
          <p:nvPr/>
        </p:nvSpPr>
        <p:spPr>
          <a:xfrm rot="10800000">
            <a:off x="3251835" y="4182650"/>
            <a:ext cx="73152" cy="146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F0906FE-5EC4-A941-A484-C8A885C39C90}"/>
              </a:ext>
            </a:extLst>
          </p:cNvPr>
          <p:cNvSpPr txBox="1"/>
          <p:nvPr/>
        </p:nvSpPr>
        <p:spPr>
          <a:xfrm>
            <a:off x="650919" y="387912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Hi-C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32CDA44-A97D-E146-9BD6-61CFF5F4E47D}"/>
              </a:ext>
            </a:extLst>
          </p:cNvPr>
          <p:cNvSpPr txBox="1"/>
          <p:nvPr/>
        </p:nvSpPr>
        <p:spPr>
          <a:xfrm>
            <a:off x="4343400" y="1527103"/>
            <a:ext cx="1160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Gap-filling &amp;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2033AAA-BACE-FE4F-872F-6D277D19AE3B}"/>
              </a:ext>
            </a:extLst>
          </p:cNvPr>
          <p:cNvSpPr txBox="1"/>
          <p:nvPr/>
        </p:nvSpPr>
        <p:spPr>
          <a:xfrm>
            <a:off x="4680118" y="3259881"/>
            <a:ext cx="861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Curation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50F32E5-B57C-2A44-8378-DD04122D9484}"/>
              </a:ext>
            </a:extLst>
          </p:cNvPr>
          <p:cNvSpPr txBox="1"/>
          <p:nvPr/>
        </p:nvSpPr>
        <p:spPr>
          <a:xfrm>
            <a:off x="4267200" y="3790950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Final assembly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4E60E038-8DCA-B341-BB27-637993B66E6F}"/>
              </a:ext>
            </a:extLst>
          </p:cNvPr>
          <p:cNvCxnSpPr>
            <a:cxnSpLocks/>
          </p:cNvCxnSpPr>
          <p:nvPr/>
        </p:nvCxnSpPr>
        <p:spPr>
          <a:xfrm>
            <a:off x="2502277" y="208494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64092D1-9EE9-D74F-8CBB-6C7E1EF94A29}"/>
              </a:ext>
            </a:extLst>
          </p:cNvPr>
          <p:cNvCxnSpPr>
            <a:cxnSpLocks/>
          </p:cNvCxnSpPr>
          <p:nvPr/>
        </p:nvCxnSpPr>
        <p:spPr>
          <a:xfrm>
            <a:off x="2598037" y="2161141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9C2BBC6-B052-5A44-9F87-7B1B51B9E375}"/>
              </a:ext>
            </a:extLst>
          </p:cNvPr>
          <p:cNvCxnSpPr>
            <a:cxnSpLocks/>
          </p:cNvCxnSpPr>
          <p:nvPr/>
        </p:nvCxnSpPr>
        <p:spPr>
          <a:xfrm>
            <a:off x="2674237" y="2239627"/>
            <a:ext cx="13716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47A2413-AB0C-044E-AA1B-B3ECCB08F651}"/>
              </a:ext>
            </a:extLst>
          </p:cNvPr>
          <p:cNvSpPr/>
          <p:nvPr/>
        </p:nvSpPr>
        <p:spPr>
          <a:xfrm>
            <a:off x="6507480" y="1954973"/>
            <a:ext cx="457200" cy="146050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B774069-C772-6644-BE28-D56570DF8BD1}"/>
              </a:ext>
            </a:extLst>
          </p:cNvPr>
          <p:cNvSpPr/>
          <p:nvPr/>
        </p:nvSpPr>
        <p:spPr>
          <a:xfrm>
            <a:off x="5694681" y="1965512"/>
            <a:ext cx="548640" cy="146050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E3270-D11B-7A42-949C-E36FAFD58752}"/>
              </a:ext>
            </a:extLst>
          </p:cNvPr>
          <p:cNvSpPr txBox="1"/>
          <p:nvPr/>
        </p:nvSpPr>
        <p:spPr>
          <a:xfrm>
            <a:off x="7278251" y="1661737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AF64F4-D36F-B14E-B494-6A24C974208E}"/>
              </a:ext>
            </a:extLst>
          </p:cNvPr>
          <p:cNvSpPr txBox="1"/>
          <p:nvPr/>
        </p:nvSpPr>
        <p:spPr>
          <a:xfrm>
            <a:off x="7278251" y="1479144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AB677BA-EF41-C342-B796-6C12F18EDF12}"/>
              </a:ext>
            </a:extLst>
          </p:cNvPr>
          <p:cNvSpPr txBox="1"/>
          <p:nvPr/>
        </p:nvSpPr>
        <p:spPr>
          <a:xfrm>
            <a:off x="7278251" y="1300639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2780C76-510E-864E-9700-AF1F88E827CF}"/>
              </a:ext>
            </a:extLst>
          </p:cNvPr>
          <p:cNvSpPr txBox="1"/>
          <p:nvPr/>
        </p:nvSpPr>
        <p:spPr>
          <a:xfrm>
            <a:off x="7274243" y="1894061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</a:t>
            </a:r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3F1FEBB3-5891-9248-ADB4-A860263FFC21}"/>
              </a:ext>
            </a:extLst>
          </p:cNvPr>
          <p:cNvCxnSpPr>
            <a:cxnSpLocks/>
          </p:cNvCxnSpPr>
          <p:nvPr/>
        </p:nvCxnSpPr>
        <p:spPr>
          <a:xfrm>
            <a:off x="6507480" y="1847551"/>
            <a:ext cx="45720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5D7641D2-A26A-8A41-9FEA-507D5467B02E}"/>
              </a:ext>
            </a:extLst>
          </p:cNvPr>
          <p:cNvCxnSpPr>
            <a:cxnSpLocks/>
          </p:cNvCxnSpPr>
          <p:nvPr/>
        </p:nvCxnSpPr>
        <p:spPr>
          <a:xfrm>
            <a:off x="5880947" y="1847551"/>
            <a:ext cx="36576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83A434BA-44CB-B54D-8664-0071C0566DD4}"/>
              </a:ext>
            </a:extLst>
          </p:cNvPr>
          <p:cNvSpPr txBox="1"/>
          <p:nvPr/>
        </p:nvSpPr>
        <p:spPr>
          <a:xfrm>
            <a:off x="7853389" y="1886284"/>
            <a:ext cx="622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TGGA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FD1FB54-9DF2-6F42-934F-B19CFF1985EC}"/>
              </a:ext>
            </a:extLst>
          </p:cNvPr>
          <p:cNvSpPr txBox="1"/>
          <p:nvPr/>
        </p:nvSpPr>
        <p:spPr>
          <a:xfrm>
            <a:off x="7733165" y="1661737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TGGGGA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D05FEF15-B434-1D46-A15A-2CF538ED3609}"/>
              </a:ext>
            </a:extLst>
          </p:cNvPr>
          <p:cNvSpPr txBox="1"/>
          <p:nvPr/>
        </p:nvSpPr>
        <p:spPr>
          <a:xfrm>
            <a:off x="7733164" y="1479144"/>
            <a:ext cx="984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TGGGGA   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98CF6F3-1EBB-A344-9287-DD2201268C22}"/>
              </a:ext>
            </a:extLst>
          </p:cNvPr>
          <p:cNvSpPr txBox="1"/>
          <p:nvPr/>
        </p:nvSpPr>
        <p:spPr>
          <a:xfrm>
            <a:off x="7733165" y="1300639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TGGGGA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9A58AF-1573-2545-8C35-1D49848AC5DD}"/>
              </a:ext>
            </a:extLst>
          </p:cNvPr>
          <p:cNvCxnSpPr/>
          <p:nvPr/>
        </p:nvCxnSpPr>
        <p:spPr>
          <a:xfrm>
            <a:off x="6266180" y="1724962"/>
            <a:ext cx="22860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CEF6BF92-6E82-1A4F-928C-641FF530E000}"/>
              </a:ext>
            </a:extLst>
          </p:cNvPr>
          <p:cNvCxnSpPr/>
          <p:nvPr/>
        </p:nvCxnSpPr>
        <p:spPr>
          <a:xfrm>
            <a:off x="6266180" y="1838556"/>
            <a:ext cx="22860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BB2AC58-0B83-0245-96DC-40A9FDA38BD7}"/>
              </a:ext>
            </a:extLst>
          </p:cNvPr>
          <p:cNvCxnSpPr/>
          <p:nvPr/>
        </p:nvCxnSpPr>
        <p:spPr>
          <a:xfrm>
            <a:off x="6266180" y="1611367"/>
            <a:ext cx="22860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5ACEB59-8229-FC4A-85DB-FE5861C1D95E}"/>
              </a:ext>
            </a:extLst>
          </p:cNvPr>
          <p:cNvCxnSpPr/>
          <p:nvPr/>
        </p:nvCxnSpPr>
        <p:spPr>
          <a:xfrm>
            <a:off x="6266180" y="1497772"/>
            <a:ext cx="228600" cy="0"/>
          </a:xfrm>
          <a:prstGeom prst="line">
            <a:avLst/>
          </a:prstGeom>
          <a:ln w="381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CDD8B8B9-E2FF-4943-8DFF-21C8EC9CAC99}"/>
              </a:ext>
            </a:extLst>
          </p:cNvPr>
          <p:cNvCxnSpPr>
            <a:cxnSpLocks/>
          </p:cNvCxnSpPr>
          <p:nvPr/>
        </p:nvCxnSpPr>
        <p:spPr>
          <a:xfrm>
            <a:off x="5796280" y="1727086"/>
            <a:ext cx="45720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3F8731C0-7BCA-1D4F-8037-1DAC6E749DE2}"/>
              </a:ext>
            </a:extLst>
          </p:cNvPr>
          <p:cNvCxnSpPr>
            <a:cxnSpLocks/>
          </p:cNvCxnSpPr>
          <p:nvPr/>
        </p:nvCxnSpPr>
        <p:spPr>
          <a:xfrm>
            <a:off x="5704840" y="1620009"/>
            <a:ext cx="54864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774F33E-C1DB-4447-BE9E-9DB5EDC00F59}"/>
              </a:ext>
            </a:extLst>
          </p:cNvPr>
          <p:cNvCxnSpPr>
            <a:cxnSpLocks/>
          </p:cNvCxnSpPr>
          <p:nvPr/>
        </p:nvCxnSpPr>
        <p:spPr>
          <a:xfrm>
            <a:off x="5613400" y="1506238"/>
            <a:ext cx="64008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6A74424-1E66-A94C-B5DD-2A53202D4569}"/>
              </a:ext>
            </a:extLst>
          </p:cNvPr>
          <p:cNvCxnSpPr>
            <a:cxnSpLocks/>
          </p:cNvCxnSpPr>
          <p:nvPr/>
        </p:nvCxnSpPr>
        <p:spPr>
          <a:xfrm>
            <a:off x="6507480" y="1729017"/>
            <a:ext cx="36576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425D78E-228A-644F-A9A8-47247438E0E9}"/>
              </a:ext>
            </a:extLst>
          </p:cNvPr>
          <p:cNvCxnSpPr>
            <a:cxnSpLocks/>
          </p:cNvCxnSpPr>
          <p:nvPr/>
        </p:nvCxnSpPr>
        <p:spPr>
          <a:xfrm>
            <a:off x="6507480" y="1602017"/>
            <a:ext cx="27432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049AC4B-290B-1845-85BD-2362457F9F2D}"/>
              </a:ext>
            </a:extLst>
          </p:cNvPr>
          <p:cNvCxnSpPr>
            <a:cxnSpLocks/>
          </p:cNvCxnSpPr>
          <p:nvPr/>
        </p:nvCxnSpPr>
        <p:spPr>
          <a:xfrm>
            <a:off x="6507480" y="1508884"/>
            <a:ext cx="182880" cy="0"/>
          </a:xfrm>
          <a:prstGeom prst="line">
            <a:avLst/>
          </a:prstGeom>
          <a:ln w="666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A76AECC6-D717-4F42-BAF1-4B2E0D0F52A3}"/>
              </a:ext>
            </a:extLst>
          </p:cNvPr>
          <p:cNvSpPr/>
          <p:nvPr/>
        </p:nvSpPr>
        <p:spPr>
          <a:xfrm>
            <a:off x="5694680" y="2465173"/>
            <a:ext cx="128016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4C27197-08D8-CC41-B528-0EEE643B8F53}"/>
              </a:ext>
            </a:extLst>
          </p:cNvPr>
          <p:cNvSpPr txBox="1"/>
          <p:nvPr/>
        </p:nvSpPr>
        <p:spPr>
          <a:xfrm>
            <a:off x="7284289" y="2389544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2CE4C24-18F2-D845-93BD-87DAB9EFE1C2}"/>
              </a:ext>
            </a:extLst>
          </p:cNvPr>
          <p:cNvSpPr txBox="1"/>
          <p:nvPr/>
        </p:nvSpPr>
        <p:spPr>
          <a:xfrm>
            <a:off x="7743368" y="2391374"/>
            <a:ext cx="86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TGGGGA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4878BB6-C06B-DF47-A125-DABE14FA470D}"/>
              </a:ext>
            </a:extLst>
          </p:cNvPr>
          <p:cNvSpPr txBox="1"/>
          <p:nvPr/>
        </p:nvSpPr>
        <p:spPr>
          <a:xfrm>
            <a:off x="4601961" y="1795117"/>
            <a:ext cx="91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chemeClr val="accent5"/>
                </a:solidFill>
              </a:rPr>
              <a:t>Polishing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A3C6907-FF55-0E49-8097-29D847BABD7F}"/>
              </a:ext>
            </a:extLst>
          </p:cNvPr>
          <p:cNvCxnSpPr>
            <a:cxnSpLocks/>
          </p:cNvCxnSpPr>
          <p:nvPr/>
        </p:nvCxnSpPr>
        <p:spPr>
          <a:xfrm>
            <a:off x="6245013" y="1960350"/>
            <a:ext cx="0" cy="64008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C3CE74DE-0E05-1047-AFE7-75BB53C8083F}"/>
              </a:ext>
            </a:extLst>
          </p:cNvPr>
          <p:cNvCxnSpPr>
            <a:cxnSpLocks/>
          </p:cNvCxnSpPr>
          <p:nvPr/>
        </p:nvCxnSpPr>
        <p:spPr>
          <a:xfrm>
            <a:off x="6507480" y="1960350"/>
            <a:ext cx="0" cy="64008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B8264C61-1E88-C845-B747-CA42D8180EF2}"/>
              </a:ext>
            </a:extLst>
          </p:cNvPr>
          <p:cNvSpPr txBox="1"/>
          <p:nvPr/>
        </p:nvSpPr>
        <p:spPr>
          <a:xfrm>
            <a:off x="176496" y="4100806"/>
            <a:ext cx="1067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Scaffolding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24EBE13-9CB4-8340-BAED-B844000F001C}"/>
              </a:ext>
            </a:extLst>
          </p:cNvPr>
          <p:cNvCxnSpPr>
            <a:cxnSpLocks/>
          </p:cNvCxnSpPr>
          <p:nvPr/>
        </p:nvCxnSpPr>
        <p:spPr>
          <a:xfrm>
            <a:off x="7320279" y="1960351"/>
            <a:ext cx="0" cy="64008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7B8FCF1E-909F-E045-B1C7-91A58BE128CE}"/>
              </a:ext>
            </a:extLst>
          </p:cNvPr>
          <p:cNvCxnSpPr>
            <a:cxnSpLocks/>
          </p:cNvCxnSpPr>
          <p:nvPr/>
        </p:nvCxnSpPr>
        <p:spPr>
          <a:xfrm>
            <a:off x="7506546" y="1960351"/>
            <a:ext cx="0" cy="640080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791BD8F3-2719-F642-B2DD-29A38B36AE0A}"/>
              </a:ext>
            </a:extLst>
          </p:cNvPr>
          <p:cNvCxnSpPr>
            <a:cxnSpLocks/>
          </p:cNvCxnSpPr>
          <p:nvPr/>
        </p:nvCxnSpPr>
        <p:spPr>
          <a:xfrm flipH="1">
            <a:off x="7923368" y="2097808"/>
            <a:ext cx="114300" cy="367367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31453F31-4CC2-404D-9E1C-99601C870C9B}"/>
              </a:ext>
            </a:extLst>
          </p:cNvPr>
          <p:cNvCxnSpPr>
            <a:cxnSpLocks/>
          </p:cNvCxnSpPr>
          <p:nvPr/>
        </p:nvCxnSpPr>
        <p:spPr>
          <a:xfrm>
            <a:off x="8272395" y="2092046"/>
            <a:ext cx="108550" cy="373128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2F132420-7E8B-234E-8A58-82827334FD46}"/>
              </a:ext>
            </a:extLst>
          </p:cNvPr>
          <p:cNvSpPr/>
          <p:nvPr/>
        </p:nvSpPr>
        <p:spPr>
          <a:xfrm>
            <a:off x="7214343" y="3565797"/>
            <a:ext cx="516467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9112B11-A7D1-E646-8FF2-3DD72497FA71}"/>
              </a:ext>
            </a:extLst>
          </p:cNvPr>
          <p:cNvSpPr/>
          <p:nvPr/>
        </p:nvSpPr>
        <p:spPr>
          <a:xfrm>
            <a:off x="7773539" y="3565797"/>
            <a:ext cx="45720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C48421D6-8881-8A43-8CA4-21EBE0027876}"/>
              </a:ext>
            </a:extLst>
          </p:cNvPr>
          <p:cNvSpPr/>
          <p:nvPr/>
        </p:nvSpPr>
        <p:spPr>
          <a:xfrm>
            <a:off x="5658088" y="3094776"/>
            <a:ext cx="762000" cy="508000"/>
          </a:xfrm>
          <a:custGeom>
            <a:avLst/>
            <a:gdLst>
              <a:gd name="connsiteX0" fmla="*/ 0 w 762000"/>
              <a:gd name="connsiteY0" fmla="*/ 499534 h 508000"/>
              <a:gd name="connsiteX1" fmla="*/ 0 w 762000"/>
              <a:gd name="connsiteY1" fmla="*/ 67734 h 508000"/>
              <a:gd name="connsiteX2" fmla="*/ 135466 w 762000"/>
              <a:gd name="connsiteY2" fmla="*/ 25400 h 508000"/>
              <a:gd name="connsiteX3" fmla="*/ 270933 w 762000"/>
              <a:gd name="connsiteY3" fmla="*/ 0 h 508000"/>
              <a:gd name="connsiteX4" fmla="*/ 389466 w 762000"/>
              <a:gd name="connsiteY4" fmla="*/ 101600 h 508000"/>
              <a:gd name="connsiteX5" fmla="*/ 491066 w 762000"/>
              <a:gd name="connsiteY5" fmla="*/ 237067 h 508000"/>
              <a:gd name="connsiteX6" fmla="*/ 575733 w 762000"/>
              <a:gd name="connsiteY6" fmla="*/ 321734 h 508000"/>
              <a:gd name="connsiteX7" fmla="*/ 643466 w 762000"/>
              <a:gd name="connsiteY7" fmla="*/ 414867 h 508000"/>
              <a:gd name="connsiteX8" fmla="*/ 685800 w 762000"/>
              <a:gd name="connsiteY8" fmla="*/ 457200 h 508000"/>
              <a:gd name="connsiteX9" fmla="*/ 753533 w 762000"/>
              <a:gd name="connsiteY9" fmla="*/ 499534 h 508000"/>
              <a:gd name="connsiteX10" fmla="*/ 762000 w 762000"/>
              <a:gd name="connsiteY10" fmla="*/ 508000 h 508000"/>
              <a:gd name="connsiteX11" fmla="*/ 0 w 762000"/>
              <a:gd name="connsiteY11" fmla="*/ 499534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2000" h="508000">
                <a:moveTo>
                  <a:pt x="0" y="499534"/>
                </a:moveTo>
                <a:lnTo>
                  <a:pt x="0" y="67734"/>
                </a:lnTo>
                <a:lnTo>
                  <a:pt x="135466" y="25400"/>
                </a:lnTo>
                <a:lnTo>
                  <a:pt x="270933" y="0"/>
                </a:lnTo>
                <a:lnTo>
                  <a:pt x="389466" y="101600"/>
                </a:lnTo>
                <a:lnTo>
                  <a:pt x="491066" y="237067"/>
                </a:lnTo>
                <a:lnTo>
                  <a:pt x="575733" y="321734"/>
                </a:lnTo>
                <a:lnTo>
                  <a:pt x="643466" y="414867"/>
                </a:lnTo>
                <a:lnTo>
                  <a:pt x="685800" y="457200"/>
                </a:lnTo>
                <a:lnTo>
                  <a:pt x="753533" y="499534"/>
                </a:lnTo>
                <a:lnTo>
                  <a:pt x="762000" y="508000"/>
                </a:lnTo>
                <a:lnTo>
                  <a:pt x="0" y="499534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9EFB4E0E-D054-FA43-A39A-E3B09617497F}"/>
              </a:ext>
            </a:extLst>
          </p:cNvPr>
          <p:cNvSpPr/>
          <p:nvPr/>
        </p:nvSpPr>
        <p:spPr>
          <a:xfrm>
            <a:off x="6401545" y="3161514"/>
            <a:ext cx="516467" cy="431800"/>
          </a:xfrm>
          <a:custGeom>
            <a:avLst/>
            <a:gdLst>
              <a:gd name="connsiteX0" fmla="*/ 0 w 516467"/>
              <a:gd name="connsiteY0" fmla="*/ 423333 h 431800"/>
              <a:gd name="connsiteX1" fmla="*/ 143933 w 516467"/>
              <a:gd name="connsiteY1" fmla="*/ 355600 h 431800"/>
              <a:gd name="connsiteX2" fmla="*/ 186267 w 516467"/>
              <a:gd name="connsiteY2" fmla="*/ 245533 h 431800"/>
              <a:gd name="connsiteX3" fmla="*/ 245533 w 516467"/>
              <a:gd name="connsiteY3" fmla="*/ 118533 h 431800"/>
              <a:gd name="connsiteX4" fmla="*/ 321733 w 516467"/>
              <a:gd name="connsiteY4" fmla="*/ 0 h 431800"/>
              <a:gd name="connsiteX5" fmla="*/ 397933 w 516467"/>
              <a:gd name="connsiteY5" fmla="*/ 0 h 431800"/>
              <a:gd name="connsiteX6" fmla="*/ 482600 w 516467"/>
              <a:gd name="connsiteY6" fmla="*/ 8467 h 431800"/>
              <a:gd name="connsiteX7" fmla="*/ 516467 w 516467"/>
              <a:gd name="connsiteY7" fmla="*/ 16933 h 431800"/>
              <a:gd name="connsiteX8" fmla="*/ 516467 w 516467"/>
              <a:gd name="connsiteY8" fmla="*/ 431800 h 431800"/>
              <a:gd name="connsiteX9" fmla="*/ 0 w 516467"/>
              <a:gd name="connsiteY9" fmla="*/ 423333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467" h="431800">
                <a:moveTo>
                  <a:pt x="0" y="423333"/>
                </a:moveTo>
                <a:lnTo>
                  <a:pt x="143933" y="355600"/>
                </a:lnTo>
                <a:lnTo>
                  <a:pt x="186267" y="245533"/>
                </a:lnTo>
                <a:lnTo>
                  <a:pt x="245533" y="118533"/>
                </a:lnTo>
                <a:lnTo>
                  <a:pt x="321733" y="0"/>
                </a:lnTo>
                <a:lnTo>
                  <a:pt x="397933" y="0"/>
                </a:lnTo>
                <a:lnTo>
                  <a:pt x="482600" y="8467"/>
                </a:lnTo>
                <a:lnTo>
                  <a:pt x="516467" y="16933"/>
                </a:lnTo>
                <a:lnTo>
                  <a:pt x="516467" y="431800"/>
                </a:lnTo>
                <a:lnTo>
                  <a:pt x="0" y="42333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9172B459-6545-2D41-90A9-41AF78F0B644}"/>
              </a:ext>
            </a:extLst>
          </p:cNvPr>
          <p:cNvSpPr/>
          <p:nvPr/>
        </p:nvSpPr>
        <p:spPr>
          <a:xfrm>
            <a:off x="5644960" y="3576380"/>
            <a:ext cx="129845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9783B23-66DF-6041-9E80-5837D3393191}"/>
              </a:ext>
            </a:extLst>
          </p:cNvPr>
          <p:cNvSpPr/>
          <p:nvPr/>
        </p:nvSpPr>
        <p:spPr>
          <a:xfrm>
            <a:off x="8293392" y="3565797"/>
            <a:ext cx="45720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2FAE886-EAC5-364E-8205-FD960A28FCB9}"/>
              </a:ext>
            </a:extLst>
          </p:cNvPr>
          <p:cNvCxnSpPr/>
          <p:nvPr/>
        </p:nvCxnSpPr>
        <p:spPr>
          <a:xfrm>
            <a:off x="7381984" y="3212116"/>
            <a:ext cx="239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A8713F4-3F31-6745-AAFF-4E5937B7E485}"/>
              </a:ext>
            </a:extLst>
          </p:cNvPr>
          <p:cNvCxnSpPr>
            <a:cxnSpLocks/>
          </p:cNvCxnSpPr>
          <p:nvPr/>
        </p:nvCxnSpPr>
        <p:spPr>
          <a:xfrm>
            <a:off x="7847397" y="3221602"/>
            <a:ext cx="205146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BCBC9825-D78F-E24E-BC86-D76192720051}"/>
              </a:ext>
            </a:extLst>
          </p:cNvPr>
          <p:cNvCxnSpPr/>
          <p:nvPr/>
        </p:nvCxnSpPr>
        <p:spPr>
          <a:xfrm>
            <a:off x="8281144" y="3221602"/>
            <a:ext cx="2391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01BD65D-28BB-F344-BEAB-9C34CF70A719}"/>
              </a:ext>
            </a:extLst>
          </p:cNvPr>
          <p:cNvCxnSpPr/>
          <p:nvPr/>
        </p:nvCxnSpPr>
        <p:spPr>
          <a:xfrm rot="10800000" flipV="1">
            <a:off x="8015967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6CF1E311-1BA8-8241-A47F-440993C31DF4}"/>
              </a:ext>
            </a:extLst>
          </p:cNvPr>
          <p:cNvCxnSpPr/>
          <p:nvPr/>
        </p:nvCxnSpPr>
        <p:spPr>
          <a:xfrm rot="10800000" flipV="1">
            <a:off x="7889475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B51F26BD-AEA6-F242-A5A4-F21B885BF358}"/>
              </a:ext>
            </a:extLst>
          </p:cNvPr>
          <p:cNvCxnSpPr/>
          <p:nvPr/>
        </p:nvCxnSpPr>
        <p:spPr>
          <a:xfrm rot="10800000" flipV="1">
            <a:off x="7854423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CD65965C-02DC-D744-A2BC-7B95CD17818E}"/>
              </a:ext>
            </a:extLst>
          </p:cNvPr>
          <p:cNvCxnSpPr/>
          <p:nvPr/>
        </p:nvCxnSpPr>
        <p:spPr>
          <a:xfrm rot="10800000" flipV="1">
            <a:off x="7645269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6492A376-6BB1-CA42-9A1B-D95783EDE541}"/>
              </a:ext>
            </a:extLst>
          </p:cNvPr>
          <p:cNvCxnSpPr/>
          <p:nvPr/>
        </p:nvCxnSpPr>
        <p:spPr>
          <a:xfrm rot="10800000" flipV="1">
            <a:off x="7547987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DFA31988-6441-4A4F-8FC7-D8F51F9B6F1D}"/>
              </a:ext>
            </a:extLst>
          </p:cNvPr>
          <p:cNvCxnSpPr/>
          <p:nvPr/>
        </p:nvCxnSpPr>
        <p:spPr>
          <a:xfrm rot="10800000" flipV="1">
            <a:off x="7508363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6D51488-9FCA-874C-9B35-9E316B1F49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424543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3DD6F8B1-CC61-0845-86B0-E9106EA4B6A4}"/>
              </a:ext>
            </a:extLst>
          </p:cNvPr>
          <p:cNvCxnSpPr/>
          <p:nvPr/>
        </p:nvCxnSpPr>
        <p:spPr>
          <a:xfrm rot="10800000" flipV="1">
            <a:off x="8052543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6BDF6CDA-9891-8C43-8269-400A452998CD}"/>
              </a:ext>
            </a:extLst>
          </p:cNvPr>
          <p:cNvCxnSpPr/>
          <p:nvPr/>
        </p:nvCxnSpPr>
        <p:spPr>
          <a:xfrm rot="10800000" flipV="1">
            <a:off x="7805655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8B86B6C-BAA4-9641-AD51-8A8EFA91BF34}"/>
              </a:ext>
            </a:extLst>
          </p:cNvPr>
          <p:cNvCxnSpPr/>
          <p:nvPr/>
        </p:nvCxnSpPr>
        <p:spPr>
          <a:xfrm rot="10800000" flipV="1">
            <a:off x="7569323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51C44E78-A4CD-704F-98CC-C63C7A6B90CA}"/>
              </a:ext>
            </a:extLst>
          </p:cNvPr>
          <p:cNvCxnSpPr/>
          <p:nvPr/>
        </p:nvCxnSpPr>
        <p:spPr>
          <a:xfrm flipV="1">
            <a:off x="8412207" y="3289891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EC37778C-0A6A-EF46-A1A7-93DE781F3672}"/>
              </a:ext>
            </a:extLst>
          </p:cNvPr>
          <p:cNvCxnSpPr>
            <a:cxnSpLocks/>
          </p:cNvCxnSpPr>
          <p:nvPr/>
        </p:nvCxnSpPr>
        <p:spPr>
          <a:xfrm>
            <a:off x="7205102" y="3297802"/>
            <a:ext cx="1528558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B9A066E-BB53-4642-B58C-2A9292F1C932}"/>
              </a:ext>
            </a:extLst>
          </p:cNvPr>
          <p:cNvCxnSpPr/>
          <p:nvPr/>
        </p:nvCxnSpPr>
        <p:spPr>
          <a:xfrm flipV="1">
            <a:off x="7947275" y="35657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ECD5D5D0-28B4-164B-A5FE-C38554756EFF}"/>
              </a:ext>
            </a:extLst>
          </p:cNvPr>
          <p:cNvCxnSpPr/>
          <p:nvPr/>
        </p:nvCxnSpPr>
        <p:spPr>
          <a:xfrm flipV="1">
            <a:off x="8073767" y="35657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B26DF601-C94E-AB4E-85AC-EFB0CE306C40}"/>
              </a:ext>
            </a:extLst>
          </p:cNvPr>
          <p:cNvCxnSpPr/>
          <p:nvPr/>
        </p:nvCxnSpPr>
        <p:spPr>
          <a:xfrm flipV="1">
            <a:off x="8108819" y="35657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69B86483-BE1A-8341-9F52-72180682E48A}"/>
              </a:ext>
            </a:extLst>
          </p:cNvPr>
          <p:cNvCxnSpPr/>
          <p:nvPr/>
        </p:nvCxnSpPr>
        <p:spPr>
          <a:xfrm flipV="1">
            <a:off x="7910699" y="35657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817182E6-D137-AD42-B814-26408F7EC7AA}"/>
              </a:ext>
            </a:extLst>
          </p:cNvPr>
          <p:cNvCxnSpPr/>
          <p:nvPr/>
        </p:nvCxnSpPr>
        <p:spPr>
          <a:xfrm flipV="1">
            <a:off x="8157587" y="35657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B2E6A0B3-D4F4-7B41-B3CB-2471F6C9267E}"/>
              </a:ext>
            </a:extLst>
          </p:cNvPr>
          <p:cNvSpPr txBox="1"/>
          <p:nvPr/>
        </p:nvSpPr>
        <p:spPr>
          <a:xfrm>
            <a:off x="7164216" y="29527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exon 1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B87A3133-67E8-044D-BFF3-7247D37A56D3}"/>
              </a:ext>
            </a:extLst>
          </p:cNvPr>
          <p:cNvSpPr txBox="1"/>
          <p:nvPr/>
        </p:nvSpPr>
        <p:spPr>
          <a:xfrm>
            <a:off x="7716362" y="29527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exon 2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78FE63A1-B6BD-FD4A-AC91-673BDA349849}"/>
              </a:ext>
            </a:extLst>
          </p:cNvPr>
          <p:cNvSpPr txBox="1"/>
          <p:nvPr/>
        </p:nvSpPr>
        <p:spPr>
          <a:xfrm>
            <a:off x="8210420" y="2952750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exon 3</a:t>
            </a: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4D2E5AAF-9DA7-904B-B923-51E868C6E6B4}"/>
              </a:ext>
            </a:extLst>
          </p:cNvPr>
          <p:cNvCxnSpPr>
            <a:cxnSpLocks/>
            <a:endCxn id="280" idx="0"/>
          </p:cNvCxnSpPr>
          <p:nvPr/>
        </p:nvCxnSpPr>
        <p:spPr>
          <a:xfrm flipH="1">
            <a:off x="6392265" y="3539455"/>
            <a:ext cx="1208" cy="559742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tangle 277">
            <a:extLst>
              <a:ext uri="{FF2B5EF4-FFF2-40B4-BE49-F238E27FC236}">
                <a16:creationId xmlns:a16="http://schemas.microsoft.com/office/drawing/2014/main" id="{0EF9F7D7-5B8F-F441-99A9-3797B0228580}"/>
              </a:ext>
            </a:extLst>
          </p:cNvPr>
          <p:cNvSpPr/>
          <p:nvPr/>
        </p:nvSpPr>
        <p:spPr>
          <a:xfrm>
            <a:off x="5656476" y="4101570"/>
            <a:ext cx="685800" cy="145001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CBB3FD2D-EA86-F340-B5B8-B764772DD390}"/>
              </a:ext>
            </a:extLst>
          </p:cNvPr>
          <p:cNvSpPr/>
          <p:nvPr/>
        </p:nvSpPr>
        <p:spPr>
          <a:xfrm>
            <a:off x="6447659" y="4101570"/>
            <a:ext cx="521151" cy="145001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6E5D8B98-99AE-924F-B561-73C38229B1CF}"/>
              </a:ext>
            </a:extLst>
          </p:cNvPr>
          <p:cNvSpPr/>
          <p:nvPr/>
        </p:nvSpPr>
        <p:spPr>
          <a:xfrm>
            <a:off x="7222810" y="4099198"/>
            <a:ext cx="1463040" cy="146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451C0D89-B7CA-E946-8AB5-47FBFD3FBF90}"/>
              </a:ext>
            </a:extLst>
          </p:cNvPr>
          <p:cNvSpPr/>
          <p:nvPr/>
        </p:nvSpPr>
        <p:spPr>
          <a:xfrm>
            <a:off x="7222810" y="4099197"/>
            <a:ext cx="516467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C3B07B67-B09D-6740-9227-AFB375A70DEB}"/>
              </a:ext>
            </a:extLst>
          </p:cNvPr>
          <p:cNvSpPr/>
          <p:nvPr/>
        </p:nvSpPr>
        <p:spPr>
          <a:xfrm>
            <a:off x="8301859" y="4099197"/>
            <a:ext cx="45720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5A96D6B4-E341-6A43-98CA-2701DB12AA32}"/>
              </a:ext>
            </a:extLst>
          </p:cNvPr>
          <p:cNvSpPr/>
          <p:nvPr/>
        </p:nvSpPr>
        <p:spPr>
          <a:xfrm rot="10800000">
            <a:off x="7782006" y="4099197"/>
            <a:ext cx="457200" cy="146304"/>
          </a:xfrm>
          <a:prstGeom prst="rect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22A9B064-1E9D-1643-BE89-FB89DE0CDC22}"/>
              </a:ext>
            </a:extLst>
          </p:cNvPr>
          <p:cNvCxnSpPr/>
          <p:nvPr/>
        </p:nvCxnSpPr>
        <p:spPr>
          <a:xfrm rot="10800000" flipV="1">
            <a:off x="8065470" y="40991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FDEE60F7-0E32-A74C-A6D3-B7BF2482C7AD}"/>
              </a:ext>
            </a:extLst>
          </p:cNvPr>
          <p:cNvCxnSpPr/>
          <p:nvPr/>
        </p:nvCxnSpPr>
        <p:spPr>
          <a:xfrm rot="10800000" flipV="1">
            <a:off x="7938978" y="40991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01FF0F7D-844D-8445-93B2-F4348A346785}"/>
              </a:ext>
            </a:extLst>
          </p:cNvPr>
          <p:cNvCxnSpPr/>
          <p:nvPr/>
        </p:nvCxnSpPr>
        <p:spPr>
          <a:xfrm rot="10800000" flipV="1">
            <a:off x="7903926" y="40991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4EA5CAF-E142-1D43-A9CA-CC926D50FACF}"/>
              </a:ext>
            </a:extLst>
          </p:cNvPr>
          <p:cNvCxnSpPr/>
          <p:nvPr/>
        </p:nvCxnSpPr>
        <p:spPr>
          <a:xfrm rot="10800000" flipV="1">
            <a:off x="8102046" y="40991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30858CEC-37A8-FA42-BA88-52E4EA32EAC6}"/>
              </a:ext>
            </a:extLst>
          </p:cNvPr>
          <p:cNvCxnSpPr/>
          <p:nvPr/>
        </p:nvCxnSpPr>
        <p:spPr>
          <a:xfrm rot="10800000" flipV="1">
            <a:off x="7855158" y="4099197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D2661B7D-0DF6-4E46-AE47-092D8A3DFA66}"/>
              </a:ext>
            </a:extLst>
          </p:cNvPr>
          <p:cNvCxnSpPr>
            <a:cxnSpLocks/>
          </p:cNvCxnSpPr>
          <p:nvPr/>
        </p:nvCxnSpPr>
        <p:spPr>
          <a:xfrm>
            <a:off x="7782007" y="3708788"/>
            <a:ext cx="448337" cy="392526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C7CB1D29-3391-B54D-A7F2-D67119FAB0D4}"/>
              </a:ext>
            </a:extLst>
          </p:cNvPr>
          <p:cNvCxnSpPr>
            <a:cxnSpLocks/>
          </p:cNvCxnSpPr>
          <p:nvPr/>
        </p:nvCxnSpPr>
        <p:spPr>
          <a:xfrm flipH="1">
            <a:off x="7790077" y="3712103"/>
            <a:ext cx="420344" cy="389212"/>
          </a:xfrm>
          <a:prstGeom prst="line">
            <a:avLst/>
          </a:prstGeom>
          <a:ln w="190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AE55CF33-1B57-2E48-9C05-EC75C6384CDA}"/>
              </a:ext>
            </a:extLst>
          </p:cNvPr>
          <p:cNvCxnSpPr>
            <a:cxnSpLocks/>
          </p:cNvCxnSpPr>
          <p:nvPr/>
        </p:nvCxnSpPr>
        <p:spPr>
          <a:xfrm>
            <a:off x="4191000" y="1180697"/>
            <a:ext cx="0" cy="3284071"/>
          </a:xfrm>
          <a:prstGeom prst="line">
            <a:avLst/>
          </a:prstGeom>
          <a:ln w="9525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174072DE-5840-4F47-B9BC-AB081F71D129}"/>
              </a:ext>
            </a:extLst>
          </p:cNvPr>
          <p:cNvCxnSpPr/>
          <p:nvPr/>
        </p:nvCxnSpPr>
        <p:spPr>
          <a:xfrm flipV="1">
            <a:off x="8544398" y="3303736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0EE7C2F-D85A-B543-9DE9-75920F44DE74}"/>
              </a:ext>
            </a:extLst>
          </p:cNvPr>
          <p:cNvCxnSpPr/>
          <p:nvPr/>
        </p:nvCxnSpPr>
        <p:spPr>
          <a:xfrm flipV="1">
            <a:off x="8641680" y="3303736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F7611579-93F7-6F47-9072-75D44560AA2D}"/>
              </a:ext>
            </a:extLst>
          </p:cNvPr>
          <p:cNvCxnSpPr/>
          <p:nvPr/>
        </p:nvCxnSpPr>
        <p:spPr>
          <a:xfrm flipV="1">
            <a:off x="8620344" y="3303736"/>
            <a:ext cx="0" cy="155448"/>
          </a:xfrm>
          <a:prstGeom prst="line">
            <a:avLst/>
          </a:prstGeom>
          <a:ln w="1270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8E7E64DC-C3C4-4D49-A5A6-FA61089FA884}"/>
              </a:ext>
            </a:extLst>
          </p:cNvPr>
          <p:cNvCxnSpPr>
            <a:cxnSpLocks/>
          </p:cNvCxnSpPr>
          <p:nvPr/>
        </p:nvCxnSpPr>
        <p:spPr>
          <a:xfrm>
            <a:off x="7205102" y="3445339"/>
            <a:ext cx="1528558" cy="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8F9E255-7E43-DA45-8863-683B41F4A1F2}"/>
              </a:ext>
            </a:extLst>
          </p:cNvPr>
          <p:cNvGrpSpPr/>
          <p:nvPr/>
        </p:nvGrpSpPr>
        <p:grpSpPr>
          <a:xfrm>
            <a:off x="2771869" y="1254207"/>
            <a:ext cx="1308092" cy="362983"/>
            <a:chOff x="1357501" y="1156957"/>
            <a:chExt cx="2452370" cy="460177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4F02FEC4-E255-F349-A1CE-29A64FC4FF62}"/>
                </a:ext>
              </a:extLst>
            </p:cNvPr>
            <p:cNvSpPr/>
            <p:nvPr/>
          </p:nvSpPr>
          <p:spPr>
            <a:xfrm>
              <a:off x="1396871" y="1471084"/>
              <a:ext cx="2413000" cy="146050"/>
            </a:xfrm>
            <a:prstGeom prst="rect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92B36C6D-C1C9-F344-90D6-2A5C2AA7D7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0071" y="1251494"/>
              <a:ext cx="7429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02A6A0B-38A0-8F41-BD19-5087F48C4C3E}"/>
                </a:ext>
              </a:extLst>
            </p:cNvPr>
            <p:cNvCxnSpPr>
              <a:cxnSpLocks/>
            </p:cNvCxnSpPr>
            <p:nvPr/>
          </p:nvCxnSpPr>
          <p:spPr>
            <a:xfrm>
              <a:off x="1790571" y="1352550"/>
              <a:ext cx="11049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E22CD926-461C-EB44-A44D-D42542E47546}"/>
                </a:ext>
              </a:extLst>
            </p:cNvPr>
            <p:cNvCxnSpPr/>
            <p:nvPr/>
          </p:nvCxnSpPr>
          <p:spPr>
            <a:xfrm>
              <a:off x="1357501" y="1156957"/>
              <a:ext cx="914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CAF4ADA-2092-2249-BDA7-2AE1517D6D5F}"/>
                </a:ext>
              </a:extLst>
            </p:cNvPr>
            <p:cNvCxnSpPr>
              <a:cxnSpLocks/>
            </p:cNvCxnSpPr>
            <p:nvPr/>
          </p:nvCxnSpPr>
          <p:spPr>
            <a:xfrm>
              <a:off x="2681857" y="1251494"/>
              <a:ext cx="914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32E4F89-764C-4646-A3E4-ACFC37A32241}"/>
                </a:ext>
              </a:extLst>
            </p:cNvPr>
            <p:cNvCxnSpPr>
              <a:cxnSpLocks/>
            </p:cNvCxnSpPr>
            <p:nvPr/>
          </p:nvCxnSpPr>
          <p:spPr>
            <a:xfrm>
              <a:off x="3136771" y="1352550"/>
              <a:ext cx="6731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E143137-0957-924C-A9A1-FA662A4795D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051" y="1163307"/>
              <a:ext cx="104140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92748D91-2E4C-C14F-AE38-FC737564F311}"/>
              </a:ext>
            </a:extLst>
          </p:cNvPr>
          <p:cNvSpPr/>
          <p:nvPr/>
        </p:nvSpPr>
        <p:spPr>
          <a:xfrm>
            <a:off x="1398485" y="1705199"/>
            <a:ext cx="457200" cy="115203"/>
          </a:xfrm>
          <a:prstGeom prst="rect">
            <a:avLst/>
          </a:prstGeom>
          <a:solidFill>
            <a:srgbClr val="0070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84797C03-7DEC-F041-9F0D-82BDF63780FF}"/>
              </a:ext>
            </a:extLst>
          </p:cNvPr>
          <p:cNvSpPr/>
          <p:nvPr/>
        </p:nvSpPr>
        <p:spPr>
          <a:xfrm>
            <a:off x="1934776" y="1705199"/>
            <a:ext cx="91440" cy="115203"/>
          </a:xfrm>
          <a:prstGeom prst="rect">
            <a:avLst/>
          </a:prstGeom>
          <a:solidFill>
            <a:srgbClr val="0070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B74BF45A-385D-5D40-A767-8C4B60C72159}"/>
              </a:ext>
            </a:extLst>
          </p:cNvPr>
          <p:cNvSpPr/>
          <p:nvPr/>
        </p:nvSpPr>
        <p:spPr>
          <a:xfrm>
            <a:off x="2111464" y="1705199"/>
            <a:ext cx="274320" cy="115203"/>
          </a:xfrm>
          <a:prstGeom prst="rect">
            <a:avLst/>
          </a:prstGeom>
          <a:solidFill>
            <a:srgbClr val="0070C0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413D18-27EC-A148-A6E2-F394213A6466}"/>
              </a:ext>
            </a:extLst>
          </p:cNvPr>
          <p:cNvGrpSpPr/>
          <p:nvPr/>
        </p:nvGrpSpPr>
        <p:grpSpPr>
          <a:xfrm>
            <a:off x="5679285" y="4307297"/>
            <a:ext cx="548640" cy="115203"/>
            <a:chOff x="5679285" y="4307296"/>
            <a:chExt cx="987299" cy="115203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323E4205-E42E-444A-AA21-139541FDF241}"/>
                </a:ext>
              </a:extLst>
            </p:cNvPr>
            <p:cNvSpPr/>
            <p:nvPr/>
          </p:nvSpPr>
          <p:spPr>
            <a:xfrm>
              <a:off x="5679285" y="4307296"/>
              <a:ext cx="457200" cy="11520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8F3D1F56-6EAD-1548-80BD-0E1303FBEE49}"/>
                </a:ext>
              </a:extLst>
            </p:cNvPr>
            <p:cNvSpPr/>
            <p:nvPr/>
          </p:nvSpPr>
          <p:spPr>
            <a:xfrm>
              <a:off x="6215576" y="4307296"/>
              <a:ext cx="91440" cy="11520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B1724582-C890-144D-AC6F-12664C48C515}"/>
                </a:ext>
              </a:extLst>
            </p:cNvPr>
            <p:cNvSpPr/>
            <p:nvPr/>
          </p:nvSpPr>
          <p:spPr>
            <a:xfrm>
              <a:off x="6392264" y="4307296"/>
              <a:ext cx="274320" cy="11520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6601E6A5-AA6C-1E4E-B881-569D6E0D579A}"/>
              </a:ext>
            </a:extLst>
          </p:cNvPr>
          <p:cNvGrpSpPr/>
          <p:nvPr/>
        </p:nvGrpSpPr>
        <p:grpSpPr>
          <a:xfrm rot="10800000">
            <a:off x="6529424" y="4315942"/>
            <a:ext cx="457200" cy="115203"/>
            <a:chOff x="6140408" y="4307296"/>
            <a:chExt cx="451008" cy="115203"/>
          </a:xfrm>
        </p:grpSpPr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970F6337-5C9D-3749-AB62-9D47235049E2}"/>
                </a:ext>
              </a:extLst>
            </p:cNvPr>
            <p:cNvSpPr/>
            <p:nvPr/>
          </p:nvSpPr>
          <p:spPr>
            <a:xfrm>
              <a:off x="6140408" y="4307296"/>
              <a:ext cx="91440" cy="11520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6FF5C373-CEFD-B443-ACDC-4435F3BC5A9D}"/>
                </a:ext>
              </a:extLst>
            </p:cNvPr>
            <p:cNvSpPr/>
            <p:nvPr/>
          </p:nvSpPr>
          <p:spPr>
            <a:xfrm>
              <a:off x="6317096" y="4307296"/>
              <a:ext cx="274320" cy="115203"/>
            </a:xfrm>
            <a:prstGeom prst="rect">
              <a:avLst/>
            </a:prstGeom>
            <a:solidFill>
              <a:srgbClr val="0070C0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sp>
        <p:nvSpPr>
          <p:cNvPr id="313" name="TextBox 312">
            <a:extLst>
              <a:ext uri="{FF2B5EF4-FFF2-40B4-BE49-F238E27FC236}">
                <a16:creationId xmlns:a16="http://schemas.microsoft.com/office/drawing/2014/main" id="{3A795DB7-AE2F-D14D-A524-E2D36F795531}"/>
              </a:ext>
            </a:extLst>
          </p:cNvPr>
          <p:cNvSpPr txBox="1"/>
          <p:nvPr/>
        </p:nvSpPr>
        <p:spPr>
          <a:xfrm>
            <a:off x="4931626" y="4018461"/>
            <a:ext cx="713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5"/>
                </a:solidFill>
              </a:rPr>
              <a:t>Primary</a:t>
            </a:r>
          </a:p>
        </p:txBody>
      </p:sp>
      <p:sp>
        <p:nvSpPr>
          <p:cNvPr id="314" name="TextBox 313">
            <a:extLst>
              <a:ext uri="{FF2B5EF4-FFF2-40B4-BE49-F238E27FC236}">
                <a16:creationId xmlns:a16="http://schemas.microsoft.com/office/drawing/2014/main" id="{EDD3D4A6-CF09-B74F-B9A2-561C091955D4}"/>
              </a:ext>
            </a:extLst>
          </p:cNvPr>
          <p:cNvSpPr txBox="1"/>
          <p:nvPr/>
        </p:nvSpPr>
        <p:spPr>
          <a:xfrm>
            <a:off x="4846666" y="4217597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chemeClr val="accent5"/>
                </a:solidFill>
              </a:rPr>
              <a:t>Alternate</a:t>
            </a:r>
          </a:p>
        </p:txBody>
      </p:sp>
      <p:sp>
        <p:nvSpPr>
          <p:cNvPr id="295" name="Slide Number Placeholder 3">
            <a:extLst>
              <a:ext uri="{FF2B5EF4-FFF2-40B4-BE49-F238E27FC236}">
                <a16:creationId xmlns:a16="http://schemas.microsoft.com/office/drawing/2014/main" id="{B1D3E72D-ABAE-9145-81DA-C061E9A07342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84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65A9C-3A63-704A-88E3-E18A57673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Mapping with long reads</a:t>
            </a:r>
          </a:p>
          <a:p>
            <a:pPr lvl="1"/>
            <a:r>
              <a:rPr lang="en-US" dirty="0"/>
              <a:t>Better for SV detection</a:t>
            </a:r>
          </a:p>
          <a:p>
            <a:pPr lvl="1"/>
            <a:r>
              <a:rPr lang="en-US" dirty="0"/>
              <a:t>NGMLR, minimap2</a:t>
            </a:r>
          </a:p>
          <a:p>
            <a:r>
              <a:rPr lang="en-US" dirty="0"/>
              <a:t>Reads are getting longer</a:t>
            </a:r>
          </a:p>
          <a:p>
            <a:pPr lvl="1"/>
            <a:r>
              <a:rPr lang="en-US" dirty="0"/>
              <a:t>Good time for planning genome assemblies</a:t>
            </a:r>
          </a:p>
          <a:p>
            <a:pPr lvl="1"/>
            <a:r>
              <a:rPr lang="en-US" dirty="0"/>
              <a:t>Nanopore ultra long reads for assembling T2T</a:t>
            </a:r>
          </a:p>
          <a:p>
            <a:pPr lvl="1"/>
            <a:r>
              <a:rPr lang="en-US" dirty="0"/>
              <a:t>PacBio reads for polishing</a:t>
            </a:r>
          </a:p>
          <a:p>
            <a:r>
              <a:rPr lang="en-US" dirty="0"/>
              <a:t>TrioCanu to get completely phased haplotypes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AB2190-996F-AD4F-A73B-87574C3BE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800" y="4767264"/>
            <a:ext cx="313113" cy="273844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19750-DFC5-8443-98FF-DE2D35D5B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21197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92528" y="907238"/>
            <a:ext cx="4177275" cy="30182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u="sng" dirty="0" err="1">
                <a:solidFill>
                  <a:srgbClr val="0070C0"/>
                </a:solidFill>
              </a:rPr>
              <a:t>genomeinformatics.github.io</a:t>
            </a:r>
            <a:endParaRPr lang="en-US" sz="2400" u="sng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b="1" dirty="0"/>
              <a:t>Adam </a:t>
            </a:r>
            <a:r>
              <a:rPr lang="en-US" sz="1600" b="1" dirty="0" err="1"/>
              <a:t>Phillippy</a:t>
            </a:r>
            <a:endParaRPr lang="en-US" sz="16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b="1" dirty="0"/>
              <a:t>Sergey </a:t>
            </a:r>
            <a:r>
              <a:rPr lang="en-US" sz="1600" b="1" dirty="0" err="1"/>
              <a:t>Koren</a:t>
            </a:r>
            <a:endParaRPr lang="en-US" sz="16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b="1" dirty="0"/>
              <a:t>Brian </a:t>
            </a:r>
            <a:r>
              <a:rPr lang="en-US" sz="1600" b="1" dirty="0" err="1"/>
              <a:t>Walenz</a:t>
            </a:r>
            <a:endParaRPr lang="en-US" sz="1600" b="1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b="1" dirty="0"/>
              <a:t>Claudia Chu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Chirag Jain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Brian </a:t>
            </a:r>
            <a:r>
              <a:rPr lang="en-US" sz="1600" dirty="0" err="1"/>
              <a:t>Ondov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Alexander </a:t>
            </a:r>
            <a:r>
              <a:rPr lang="en-US" sz="1600" dirty="0" err="1"/>
              <a:t>Dilthey</a:t>
            </a:r>
            <a:endParaRPr lang="en-US" sz="16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Jay </a:t>
            </a:r>
            <a:r>
              <a:rPr lang="en-US" sz="1600" dirty="0" err="1"/>
              <a:t>Ghurye</a:t>
            </a:r>
            <a:endParaRPr lang="en-US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83159"/>
            <a:ext cx="1014781" cy="10147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D051E0-FE63-6B45-8ADF-5DEC2AC80D3B}"/>
              </a:ext>
            </a:extLst>
          </p:cNvPr>
          <p:cNvSpPr txBox="1"/>
          <p:nvPr/>
        </p:nvSpPr>
        <p:spPr>
          <a:xfrm>
            <a:off x="7467600" y="2409596"/>
            <a:ext cx="1290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5"/>
                </a:solidFill>
              </a:rPr>
              <a:t>Tim Smith</a:t>
            </a:r>
          </a:p>
          <a:p>
            <a:r>
              <a:rPr lang="en-US" sz="1400" dirty="0">
                <a:solidFill>
                  <a:schemeClr val="accent5"/>
                </a:solidFill>
              </a:rPr>
              <a:t>John Williams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06381-6CF7-3B40-A2C8-7AFDD53DC5C6}"/>
              </a:ext>
            </a:extLst>
          </p:cNvPr>
          <p:cNvSpPr txBox="1"/>
          <p:nvPr/>
        </p:nvSpPr>
        <p:spPr>
          <a:xfrm>
            <a:off x="7467600" y="211455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Cattle trio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8957D4-8985-CC43-840B-46C90B9B1F33}"/>
              </a:ext>
            </a:extLst>
          </p:cNvPr>
          <p:cNvSpPr txBox="1"/>
          <p:nvPr/>
        </p:nvSpPr>
        <p:spPr>
          <a:xfrm>
            <a:off x="4846932" y="156086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HPGP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1071A4-D173-114B-B97C-36E8B8173640}"/>
              </a:ext>
            </a:extLst>
          </p:cNvPr>
          <p:cNvSpPr/>
          <p:nvPr/>
        </p:nvSpPr>
        <p:spPr>
          <a:xfrm>
            <a:off x="4883789" y="1861329"/>
            <a:ext cx="18775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/>
            <a:r>
              <a:rPr lang="en-US" altLang="ko-KR" sz="1400" b="1" dirty="0">
                <a:solidFill>
                  <a:schemeClr val="accent5"/>
                </a:solidFill>
                <a:cs typeface="Arial"/>
              </a:rPr>
              <a:t>NIH NHGRI NISC</a:t>
            </a:r>
          </a:p>
          <a:p>
            <a:pPr indent="-114300"/>
            <a:r>
              <a:rPr lang="en-US" altLang="ko-KR" sz="1400" b="1" dirty="0">
                <a:solidFill>
                  <a:schemeClr val="accent5"/>
                </a:solidFill>
              </a:rPr>
              <a:t>Karen </a:t>
            </a:r>
            <a:r>
              <a:rPr lang="en-US" altLang="ko-KR" sz="1400" b="1" dirty="0" err="1">
                <a:solidFill>
                  <a:schemeClr val="accent5"/>
                </a:solidFill>
              </a:rPr>
              <a:t>Miga</a:t>
            </a:r>
            <a:endParaRPr lang="en-US" altLang="ko-KR" sz="1400" b="1" dirty="0">
              <a:solidFill>
                <a:schemeClr val="accent5"/>
              </a:solidFill>
            </a:endParaRP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Benedict Paten</a:t>
            </a: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Pacific Biosciences</a:t>
            </a: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Oxford Nanopore</a:t>
            </a: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10X Genomics</a:t>
            </a: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Bionano Genomics</a:t>
            </a: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Arima Genomics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07CD8D-19B1-C842-92AC-AB3589045508}"/>
              </a:ext>
            </a:extLst>
          </p:cNvPr>
          <p:cNvSpPr txBox="1"/>
          <p:nvPr/>
        </p:nvSpPr>
        <p:spPr>
          <a:xfrm>
            <a:off x="6997606" y="3279155"/>
            <a:ext cx="1977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5"/>
                </a:solidFill>
              </a:rPr>
              <a:t>Assembly Working Group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07731D-3347-134B-B616-E857CE343C3B}"/>
              </a:ext>
            </a:extLst>
          </p:cNvPr>
          <p:cNvSpPr/>
          <p:nvPr/>
        </p:nvSpPr>
        <p:spPr>
          <a:xfrm>
            <a:off x="6007006" y="3895815"/>
            <a:ext cx="16141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 algn="r"/>
            <a:r>
              <a:rPr lang="en-US" altLang="ko-KR" sz="1400" dirty="0">
                <a:solidFill>
                  <a:schemeClr val="accent5"/>
                </a:solidFill>
              </a:rPr>
              <a:t>Erich Jarvis</a:t>
            </a:r>
          </a:p>
          <a:p>
            <a:pPr indent="-114300" algn="r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Richard Durbin</a:t>
            </a:r>
          </a:p>
          <a:p>
            <a:pPr indent="-114300" algn="r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Gene Myers</a:t>
            </a:r>
          </a:p>
          <a:p>
            <a:pPr indent="-114300" algn="r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Kerstin Howe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12FB2-2645-494E-AC6E-485E3530A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391483"/>
            <a:ext cx="1828799" cy="243839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681959F-DE8D-F74A-96B3-4A9DF40F68FC}"/>
              </a:ext>
            </a:extLst>
          </p:cNvPr>
          <p:cNvSpPr/>
          <p:nvPr/>
        </p:nvSpPr>
        <p:spPr>
          <a:xfrm>
            <a:off x="7531006" y="3895816"/>
            <a:ext cx="15929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114300"/>
            <a:r>
              <a:rPr lang="en-US" altLang="ko-KR" sz="1400" dirty="0">
                <a:solidFill>
                  <a:schemeClr val="accent5"/>
                </a:solidFill>
              </a:rPr>
              <a:t>Olivier </a:t>
            </a:r>
            <a:r>
              <a:rPr lang="en-US" altLang="ko-KR" sz="1400" dirty="0" err="1">
                <a:solidFill>
                  <a:schemeClr val="accent5"/>
                </a:solidFill>
              </a:rPr>
              <a:t>Fedrigo</a:t>
            </a:r>
            <a:endParaRPr lang="en-US" altLang="ko-KR" sz="1400" dirty="0">
              <a:solidFill>
                <a:schemeClr val="accent5"/>
              </a:solidFill>
            </a:endParaRPr>
          </a:p>
          <a:p>
            <a:pPr indent="-114300"/>
            <a:r>
              <a:rPr lang="en-US" sz="1100" dirty="0">
                <a:solidFill>
                  <a:schemeClr val="accent5"/>
                </a:solidFill>
              </a:rPr>
              <a:t>Francoise </a:t>
            </a:r>
            <a:r>
              <a:rPr lang="en-US" sz="1100" dirty="0" err="1">
                <a:solidFill>
                  <a:schemeClr val="accent5"/>
                </a:solidFill>
              </a:rPr>
              <a:t>Thibaud-Nissen</a:t>
            </a:r>
            <a:endParaRPr lang="en-US" sz="1100" dirty="0">
              <a:solidFill>
                <a:schemeClr val="accent5"/>
              </a:solidFill>
            </a:endParaRPr>
          </a:p>
          <a:p>
            <a:pPr indent="-114300"/>
            <a:r>
              <a:rPr lang="en-US" altLang="ko-KR" sz="1400" dirty="0">
                <a:solidFill>
                  <a:schemeClr val="accent5"/>
                </a:solidFill>
                <a:cs typeface="Arial"/>
              </a:rPr>
              <a:t>Will Chow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8AE0F2-5289-384B-94AD-77AF469A10D8}"/>
              </a:ext>
            </a:extLst>
          </p:cNvPr>
          <p:cNvSpPr txBox="1"/>
          <p:nvPr/>
        </p:nvSpPr>
        <p:spPr>
          <a:xfrm>
            <a:off x="476428" y="4710913"/>
            <a:ext cx="53419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5"/>
                </a:solidFill>
              </a:rPr>
              <a:t>Trio binning is available in https://</a:t>
            </a:r>
            <a:r>
              <a:rPr lang="en-US" sz="1600" dirty="0" err="1">
                <a:solidFill>
                  <a:schemeClr val="accent5"/>
                </a:solidFill>
              </a:rPr>
              <a:t>github.com</a:t>
            </a:r>
            <a:r>
              <a:rPr lang="en-US" sz="1600" dirty="0">
                <a:solidFill>
                  <a:schemeClr val="accent5"/>
                </a:solidFill>
              </a:rPr>
              <a:t>/</a:t>
            </a:r>
            <a:r>
              <a:rPr lang="en-US" sz="1600" dirty="0" err="1">
                <a:solidFill>
                  <a:schemeClr val="accent5"/>
                </a:solidFill>
              </a:rPr>
              <a:t>marbl</a:t>
            </a:r>
            <a:r>
              <a:rPr lang="en-US" sz="1600" dirty="0">
                <a:solidFill>
                  <a:schemeClr val="accent5"/>
                </a:solidFill>
              </a:rPr>
              <a:t>/canu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234BF7-57AC-554B-B818-92FBEBAC4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428" y="1139036"/>
            <a:ext cx="953153" cy="70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1EB9B8-1B13-3749-9191-DA736B408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018" y="1047750"/>
            <a:ext cx="1014781" cy="10147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E997DB-3C8E-2541-8346-B9B04B3105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15" t="24615" r="84729" b="34736"/>
          <a:stretch/>
        </p:blipFill>
        <p:spPr>
          <a:xfrm>
            <a:off x="5955325" y="1893892"/>
            <a:ext cx="597875" cy="220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BE9935-422C-8C4C-A38F-1D49E0F41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772" y="4016556"/>
            <a:ext cx="5253919" cy="7649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8E7AD08-3ED8-AB4C-9565-37921F31002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942" b="27920"/>
          <a:stretch/>
        </p:blipFill>
        <p:spPr>
          <a:xfrm>
            <a:off x="6808787" y="3058142"/>
            <a:ext cx="985348" cy="5137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38034F1-3F86-404D-8973-5DD2F51A637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407" y="1157716"/>
            <a:ext cx="696566" cy="44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7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CE110-3CBB-5749-B99E-4CBCBE674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data from CHM13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17DFF-EE34-CD49-A257-662D9331C0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github.com</a:t>
            </a:r>
            <a:r>
              <a:rPr lang="en-US" dirty="0"/>
              <a:t>/nanopore-</a:t>
            </a:r>
            <a:r>
              <a:rPr lang="en-US" dirty="0" err="1"/>
              <a:t>wgs</a:t>
            </a:r>
            <a:r>
              <a:rPr lang="en-US" dirty="0"/>
              <a:t>-consortium/chm13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7D52E-014D-0340-ADE0-282C11D94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28" y="1051669"/>
            <a:ext cx="7820233" cy="3040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77E823-4596-914C-8573-CA04CFF54DD0}"/>
              </a:ext>
            </a:extLst>
          </p:cNvPr>
          <p:cNvSpPr txBox="1"/>
          <p:nvPr/>
        </p:nvSpPr>
        <p:spPr>
          <a:xfrm>
            <a:off x="5207848" y="4099087"/>
            <a:ext cx="3288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5000"/>
                    <a:lumOff val="75000"/>
                  </a:schemeClr>
                </a:solidFill>
              </a:rPr>
              <a:t>30x Nanopore ultra long reads</a:t>
            </a:r>
          </a:p>
          <a:p>
            <a:r>
              <a:rPr lang="en-US" dirty="0">
                <a:solidFill>
                  <a:srgbClr val="7030A0"/>
                </a:solidFill>
              </a:rPr>
              <a:t>60x Pacbio subreads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9EC99-CD48-2746-8C52-B6F61C663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79" t="2865" r="3274" b="16411"/>
          <a:stretch/>
        </p:blipFill>
        <p:spPr>
          <a:xfrm>
            <a:off x="8271722" y="51163"/>
            <a:ext cx="728191" cy="71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FD94116-4019-7E4B-A4C7-642B2BFCE4AB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0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5CD2A5-BFFD-064A-93E3-CF987F6E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8A147-D40E-EA40-A060-3EC91EFB7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70" r="19513" b="7087"/>
          <a:stretch/>
        </p:blipFill>
        <p:spPr>
          <a:xfrm>
            <a:off x="4343401" y="1157814"/>
            <a:ext cx="4459385" cy="269740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37CC6BB-93A0-5749-A2E3-3E4A43254D2B}"/>
              </a:ext>
            </a:extLst>
          </p:cNvPr>
          <p:cNvSpPr txBox="1">
            <a:spLocks/>
          </p:cNvSpPr>
          <p:nvPr/>
        </p:nvSpPr>
        <p:spPr>
          <a:xfrm>
            <a:off x="291054" y="819150"/>
            <a:ext cx="4814346" cy="38100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594" indent="-228594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accent5"/>
                </a:solidFill>
              </a:rPr>
              <a:t>Improved single-pass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Raw median error 7.3%</a:t>
            </a:r>
          </a:p>
          <a:p>
            <a:pPr lvl="2"/>
            <a:r>
              <a:rPr lang="en-US" sz="2400" dirty="0">
                <a:solidFill>
                  <a:schemeClr val="accent5"/>
                </a:solidFill>
              </a:rPr>
              <a:t>vs 11.04% before</a:t>
            </a:r>
          </a:p>
          <a:p>
            <a:pPr lvl="2"/>
            <a:r>
              <a:rPr lang="en-US" sz="2400" dirty="0">
                <a:solidFill>
                  <a:schemeClr val="accent5"/>
                </a:solidFill>
              </a:rPr>
              <a:t>vs 12.2% PacBio V3</a:t>
            </a:r>
          </a:p>
          <a:p>
            <a:pPr lvl="2"/>
            <a:endParaRPr lang="en-US" sz="2200" dirty="0">
              <a:solidFill>
                <a:schemeClr val="accent5"/>
              </a:solidFill>
            </a:endParaRPr>
          </a:p>
          <a:p>
            <a:r>
              <a:rPr lang="en-US" sz="2600" dirty="0">
                <a:solidFill>
                  <a:schemeClr val="accent5"/>
                </a:solidFill>
              </a:rPr>
              <a:t>Reduce systematic bias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Corrected median error 1.5%</a:t>
            </a:r>
          </a:p>
          <a:p>
            <a:pPr lvl="2"/>
            <a:r>
              <a:rPr lang="en-US" sz="2400" dirty="0">
                <a:solidFill>
                  <a:schemeClr val="accent5"/>
                </a:solidFill>
              </a:rPr>
              <a:t>vs 5% before</a:t>
            </a:r>
          </a:p>
          <a:p>
            <a:pPr lvl="2"/>
            <a:r>
              <a:rPr lang="en-US" sz="2400" dirty="0">
                <a:solidFill>
                  <a:schemeClr val="accent5"/>
                </a:solidFill>
              </a:rPr>
              <a:t>vs 1.2% PacBio V2</a:t>
            </a:r>
          </a:p>
          <a:p>
            <a:pPr lvl="1"/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Median BAC accuracy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Q21 </a:t>
            </a:r>
            <a:r>
              <a:rPr lang="en-US" dirty="0" err="1">
                <a:solidFill>
                  <a:schemeClr val="accent5"/>
                </a:solidFill>
              </a:rPr>
              <a:t>asm</a:t>
            </a:r>
            <a:endParaRPr lang="en-US" dirty="0">
              <a:solidFill>
                <a:schemeClr val="accent5"/>
              </a:solidFill>
            </a:endParaRPr>
          </a:p>
          <a:p>
            <a:pPr lvl="2"/>
            <a:r>
              <a:rPr lang="en-US" dirty="0">
                <a:solidFill>
                  <a:schemeClr val="accent5"/>
                </a:solidFill>
              </a:rPr>
              <a:t>vs Q20 PacBio + </a:t>
            </a:r>
            <a:r>
              <a:rPr lang="en-US" dirty="0" err="1">
                <a:solidFill>
                  <a:schemeClr val="accent5"/>
                </a:solidFill>
              </a:rPr>
              <a:t>OxNan</a:t>
            </a:r>
            <a:r>
              <a:rPr lang="en-US" dirty="0">
                <a:solidFill>
                  <a:schemeClr val="accent5"/>
                </a:solidFill>
              </a:rPr>
              <a:t> before</a:t>
            </a:r>
          </a:p>
          <a:p>
            <a:pPr lvl="1"/>
            <a:r>
              <a:rPr lang="en-US" dirty="0">
                <a:solidFill>
                  <a:schemeClr val="accent5"/>
                </a:solidFill>
              </a:rPr>
              <a:t>Q30 post-polishing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vs Q23 before</a:t>
            </a:r>
          </a:p>
          <a:p>
            <a:pPr lvl="2"/>
            <a:r>
              <a:rPr lang="en-US" dirty="0">
                <a:solidFill>
                  <a:schemeClr val="accent5"/>
                </a:solidFill>
              </a:rPr>
              <a:t>vs Q40 PacBio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6A582-C282-E448-95D5-EC05BDAAAB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167" t="35785" b="39608"/>
          <a:stretch/>
        </p:blipFill>
        <p:spPr>
          <a:xfrm>
            <a:off x="4344786" y="1377142"/>
            <a:ext cx="2717491" cy="101944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54091F3-7FD6-F845-A774-C5D91519C4F9}"/>
              </a:ext>
            </a:extLst>
          </p:cNvPr>
          <p:cNvSpPr txBox="1">
            <a:spLocks/>
          </p:cNvSpPr>
          <p:nvPr/>
        </p:nvSpPr>
        <p:spPr>
          <a:xfrm>
            <a:off x="4706193" y="3926747"/>
            <a:ext cx="3733800" cy="79520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594" indent="-228594" algn="l" defTabSz="914378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dirty="0">
                <a:solidFill>
                  <a:schemeClr val="accent5"/>
                </a:solidFill>
              </a:rPr>
              <a:t>Read identity 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accent5"/>
                </a:solidFill>
              </a:rPr>
              <a:t>to the best assembly of the same individual</a:t>
            </a:r>
          </a:p>
          <a:p>
            <a:pPr marL="0" indent="0" algn="ctr">
              <a:buNone/>
            </a:pPr>
            <a:r>
              <a:rPr lang="en-US" sz="1600" dirty="0">
                <a:solidFill>
                  <a:schemeClr val="accent5"/>
                </a:solidFill>
              </a:rPr>
              <a:t>(weighted by alignment length)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67CA9-01C7-9C4B-999B-E44D5C39EA30}"/>
              </a:ext>
            </a:extLst>
          </p:cNvPr>
          <p:cNvSpPr/>
          <p:nvPr/>
        </p:nvSpPr>
        <p:spPr>
          <a:xfrm rot="16200000">
            <a:off x="3350666" y="216133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Density (%)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2E52E9-4697-1A4A-9C14-89EAF4294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9" t="2865" r="3274" b="16411"/>
          <a:stretch/>
        </p:blipFill>
        <p:spPr>
          <a:xfrm>
            <a:off x="8305800" y="95911"/>
            <a:ext cx="728191" cy="717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308151-30C6-AC48-AA55-EA835CF96CFC}"/>
              </a:ext>
            </a:extLst>
          </p:cNvPr>
          <p:cNvSpPr txBox="1">
            <a:spLocks/>
          </p:cNvSpPr>
          <p:nvPr/>
        </p:nvSpPr>
        <p:spPr>
          <a:xfrm>
            <a:off x="8763001" y="4767263"/>
            <a:ext cx="381000" cy="274637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57200" rtl="0" eaLnBrk="1" latinLnBrk="0" hangingPunct="1">
              <a:defRPr sz="788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FB69D-9E19-4FB8-BEAE-20F88589C44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4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FFB5C2-9DDD-CB49-9DD6-5B894749F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length vs. accuracy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45AF1C-DF8F-DD4F-AC84-DA55A349B0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D85F1D-E93B-254B-98E1-B992E47761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82063" y="4767263"/>
            <a:ext cx="261937" cy="274637"/>
          </a:xfrm>
        </p:spPr>
        <p:txBody>
          <a:bodyPr/>
          <a:lstStyle/>
          <a:p>
            <a:fld id="{A59FB69D-9E19-4FB8-BEAE-20F88589C44A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2B04E3-71EC-674D-BA35-29BFB985604F}"/>
              </a:ext>
            </a:extLst>
          </p:cNvPr>
          <p:cNvCxnSpPr>
            <a:cxnSpLocks/>
          </p:cNvCxnSpPr>
          <p:nvPr/>
        </p:nvCxnSpPr>
        <p:spPr>
          <a:xfrm>
            <a:off x="1559491" y="1047750"/>
            <a:ext cx="0" cy="3429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1544C0-FEC8-4744-9F68-42A78402C058}"/>
              </a:ext>
            </a:extLst>
          </p:cNvPr>
          <p:cNvCxnSpPr>
            <a:cxnSpLocks/>
          </p:cNvCxnSpPr>
          <p:nvPr/>
        </p:nvCxnSpPr>
        <p:spPr>
          <a:xfrm flipH="1">
            <a:off x="1191838" y="4004217"/>
            <a:ext cx="7037762" cy="0"/>
          </a:xfrm>
          <a:prstGeom prst="line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B1F051-2C50-534A-ADF5-5E907902FA7D}"/>
              </a:ext>
            </a:extLst>
          </p:cNvPr>
          <p:cNvSpPr txBox="1"/>
          <p:nvPr/>
        </p:nvSpPr>
        <p:spPr>
          <a:xfrm>
            <a:off x="6801004" y="401983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length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BDC004-C9DF-C749-BC4A-6042DA816BAF}"/>
              </a:ext>
            </a:extLst>
          </p:cNvPr>
          <p:cNvSpPr txBox="1"/>
          <p:nvPr/>
        </p:nvSpPr>
        <p:spPr>
          <a:xfrm>
            <a:off x="1066800" y="111073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7C0017-7B8C-0443-8980-A0A175B01E14}"/>
              </a:ext>
            </a:extLst>
          </p:cNvPr>
          <p:cNvSpPr/>
          <p:nvPr/>
        </p:nvSpPr>
        <p:spPr>
          <a:xfrm>
            <a:off x="7315200" y="2920204"/>
            <a:ext cx="228592" cy="228592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E10FA2-3D74-9D4A-B588-E85B990CB41B}"/>
              </a:ext>
            </a:extLst>
          </p:cNvPr>
          <p:cNvSpPr/>
          <p:nvPr/>
        </p:nvSpPr>
        <p:spPr>
          <a:xfrm>
            <a:off x="1698554" y="1352554"/>
            <a:ext cx="228592" cy="2285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675262-721F-7541-A1FD-415FF22AE094}"/>
              </a:ext>
            </a:extLst>
          </p:cNvPr>
          <p:cNvSpPr/>
          <p:nvPr/>
        </p:nvSpPr>
        <p:spPr>
          <a:xfrm>
            <a:off x="4114800" y="2585783"/>
            <a:ext cx="228592" cy="2285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A7DBFD5-1374-4D47-8E05-8167723E2DBC}"/>
              </a:ext>
            </a:extLst>
          </p:cNvPr>
          <p:cNvSpPr/>
          <p:nvPr/>
        </p:nvSpPr>
        <p:spPr>
          <a:xfrm>
            <a:off x="2266568" y="1499120"/>
            <a:ext cx="228592" cy="22859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D4AE5-7DBA-F94F-8ED7-25A323878ED9}"/>
              </a:ext>
            </a:extLst>
          </p:cNvPr>
          <p:cNvSpPr txBox="1"/>
          <p:nvPr/>
        </p:nvSpPr>
        <p:spPr>
          <a:xfrm>
            <a:off x="1597154" y="9239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illumina PE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8A4FA1-632C-7249-9D23-43B48C1D15BD}"/>
              </a:ext>
            </a:extLst>
          </p:cNvPr>
          <p:cNvSpPr/>
          <p:nvPr/>
        </p:nvSpPr>
        <p:spPr>
          <a:xfrm>
            <a:off x="4771154" y="2923542"/>
            <a:ext cx="228592" cy="228592"/>
          </a:xfrm>
          <a:prstGeom prst="ellipse">
            <a:avLst/>
          </a:prstGeom>
          <a:solidFill>
            <a:schemeClr val="accent6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0DD85E-4182-D142-96E3-638F99BBC71F}"/>
              </a:ext>
            </a:extLst>
          </p:cNvPr>
          <p:cNvSpPr txBox="1"/>
          <p:nvPr/>
        </p:nvSpPr>
        <p:spPr>
          <a:xfrm>
            <a:off x="2495332" y="1428750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PacBio CCS (Hi-Fi)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8C9DA0-C1D6-BE4F-A47D-D3DB7A554FD6}"/>
              </a:ext>
            </a:extLst>
          </p:cNvPr>
          <p:cNvSpPr txBox="1"/>
          <p:nvPr/>
        </p:nvSpPr>
        <p:spPr>
          <a:xfrm>
            <a:off x="3733800" y="320988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Nanopore 1D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4034D8-F751-E74E-B280-46323518FB3D}"/>
              </a:ext>
            </a:extLst>
          </p:cNvPr>
          <p:cNvSpPr txBox="1"/>
          <p:nvPr/>
        </p:nvSpPr>
        <p:spPr>
          <a:xfrm>
            <a:off x="4343392" y="2319316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PacBio Subreads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848F-384D-9746-AED5-9CFCA6038B81}"/>
              </a:ext>
            </a:extLst>
          </p:cNvPr>
          <p:cNvSpPr txBox="1"/>
          <p:nvPr/>
        </p:nvSpPr>
        <p:spPr>
          <a:xfrm>
            <a:off x="5334000" y="3216009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Nanopore Ultralong reads</a:t>
            </a:r>
          </a:p>
        </p:txBody>
      </p:sp>
    </p:spTree>
    <p:extLst>
      <p:ext uri="{BB962C8B-B14F-4D97-AF65-F5344CB8AC3E}">
        <p14:creationId xmlns:p14="http://schemas.microsoft.com/office/powerpoint/2010/main" val="252438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2EF3D7-9F88-C643-8D74-65DA85DA3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Mapping to a reference</a:t>
            </a:r>
          </a:p>
        </p:txBody>
      </p:sp>
    </p:spTree>
    <p:extLst>
      <p:ext uri="{BB962C8B-B14F-4D97-AF65-F5344CB8AC3E}">
        <p14:creationId xmlns:p14="http://schemas.microsoft.com/office/powerpoint/2010/main" val="253240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E0F08F-28F3-6547-9453-5CAD4DDDB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6A492-41B9-6C46-9D64-3F6AC48C7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99FD5-00F0-4545-9A64-DA7099B16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70C45C-8E6E-0043-ACF6-9E025FD31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" r="48485" b="47711"/>
          <a:stretch/>
        </p:blipFill>
        <p:spPr>
          <a:xfrm>
            <a:off x="97576" y="864514"/>
            <a:ext cx="4235256" cy="378657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861DA19-1933-194E-B091-510F60E58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23" r="48721"/>
          <a:stretch/>
        </p:blipFill>
        <p:spPr>
          <a:xfrm>
            <a:off x="4319604" y="914362"/>
            <a:ext cx="4443044" cy="3562388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1262554-0125-7A4A-853F-3105CB9EB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9671" r="48485" b="47711"/>
          <a:stretch/>
        </p:blipFill>
        <p:spPr>
          <a:xfrm>
            <a:off x="4332832" y="4446395"/>
            <a:ext cx="4580162" cy="205059"/>
          </a:xfrm>
          <a:prstGeom prst="rect">
            <a:avLst/>
          </a:prstGeom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8F3ADB73-6731-6140-BC53-5139B5D1F1B3}"/>
              </a:ext>
            </a:extLst>
          </p:cNvPr>
          <p:cNvSpPr txBox="1">
            <a:spLocks/>
          </p:cNvSpPr>
          <p:nvPr/>
        </p:nvSpPr>
        <p:spPr>
          <a:xfrm>
            <a:off x="457200" y="4705350"/>
            <a:ext cx="8382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err="1">
                <a:solidFill>
                  <a:schemeClr val="accent5"/>
                </a:solidFill>
              </a:rPr>
              <a:t>Sedlazeck</a:t>
            </a:r>
            <a:r>
              <a:rPr lang="en-US" sz="1100" b="1" dirty="0">
                <a:solidFill>
                  <a:schemeClr val="accent5"/>
                </a:solidFill>
              </a:rPr>
              <a:t> et al., Accurate detection of complex structural variations using single-molecule sequencing. </a:t>
            </a:r>
            <a:r>
              <a:rPr lang="en-US" sz="1100" b="1" i="1" dirty="0">
                <a:solidFill>
                  <a:schemeClr val="accent5"/>
                </a:solidFill>
              </a:rPr>
              <a:t>Nat Methods </a:t>
            </a:r>
            <a:r>
              <a:rPr lang="en-US" sz="1100" b="1" dirty="0">
                <a:solidFill>
                  <a:schemeClr val="accent5"/>
                </a:solidFill>
              </a:rPr>
              <a:t>(2018)</a:t>
            </a:r>
          </a:p>
        </p:txBody>
      </p:sp>
    </p:spTree>
    <p:extLst>
      <p:ext uri="{BB962C8B-B14F-4D97-AF65-F5344CB8AC3E}">
        <p14:creationId xmlns:p14="http://schemas.microsoft.com/office/powerpoint/2010/main" val="188698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69C2E3-1A2A-3A41-91AD-811D34F65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59FB69D-9E19-4FB8-BEAE-20F88589C44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77D776-CFB3-764C-B1C0-C773884D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CAECEB-C332-AF42-9A26-E5668DC3C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9" b="46104"/>
          <a:stretch/>
        </p:blipFill>
        <p:spPr>
          <a:xfrm>
            <a:off x="702795" y="950896"/>
            <a:ext cx="3665913" cy="3657600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383C55BA-FB05-8F4B-86D7-6078D0DC9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56" t="53812" r="663" b="152"/>
          <a:stretch/>
        </p:blipFill>
        <p:spPr>
          <a:xfrm>
            <a:off x="4505836" y="1060355"/>
            <a:ext cx="4034924" cy="343868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C332F63-E161-6342-98B4-59FD7FB2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19" t="48586" b="46104"/>
          <a:stretch/>
        </p:blipFill>
        <p:spPr>
          <a:xfrm>
            <a:off x="4736863" y="4248150"/>
            <a:ext cx="3915879" cy="384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20DFC-90D4-6448-924F-B012B8741472}"/>
              </a:ext>
            </a:extLst>
          </p:cNvPr>
          <p:cNvSpPr txBox="1"/>
          <p:nvPr/>
        </p:nvSpPr>
        <p:spPr>
          <a:xfrm rot="16200000">
            <a:off x="-93040" y="2499598"/>
            <a:ext cx="13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BWA-MEM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D06C0-478F-D941-AD36-CF8D34AD4A0F}"/>
              </a:ext>
            </a:extLst>
          </p:cNvPr>
          <p:cNvSpPr txBox="1"/>
          <p:nvPr/>
        </p:nvSpPr>
        <p:spPr>
          <a:xfrm rot="16200000">
            <a:off x="3928160" y="238708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NGMLR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CFEDA4BC-3B28-F94C-8705-C926CB597E8C}"/>
              </a:ext>
            </a:extLst>
          </p:cNvPr>
          <p:cNvSpPr txBox="1">
            <a:spLocks/>
          </p:cNvSpPr>
          <p:nvPr/>
        </p:nvSpPr>
        <p:spPr>
          <a:xfrm>
            <a:off x="457200" y="4686300"/>
            <a:ext cx="8382000" cy="400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 err="1">
                <a:solidFill>
                  <a:schemeClr val="accent5"/>
                </a:solidFill>
              </a:rPr>
              <a:t>Sedlazeck</a:t>
            </a:r>
            <a:r>
              <a:rPr lang="en-US" sz="1100" b="1" dirty="0">
                <a:solidFill>
                  <a:schemeClr val="accent5"/>
                </a:solidFill>
              </a:rPr>
              <a:t> et al., Accurate detection of complex structural variations using single-molecule sequencing. </a:t>
            </a:r>
            <a:r>
              <a:rPr lang="en-US" sz="1100" b="1" i="1" dirty="0">
                <a:solidFill>
                  <a:schemeClr val="accent5"/>
                </a:solidFill>
              </a:rPr>
              <a:t>Nat Methods </a:t>
            </a:r>
            <a:r>
              <a:rPr lang="en-US" sz="1100" b="1" dirty="0">
                <a:solidFill>
                  <a:schemeClr val="accent5"/>
                </a:solidFill>
              </a:rPr>
              <a:t>(2018)</a:t>
            </a:r>
          </a:p>
        </p:txBody>
      </p:sp>
    </p:spTree>
    <p:extLst>
      <p:ext uri="{BB962C8B-B14F-4D97-AF65-F5344CB8AC3E}">
        <p14:creationId xmlns:p14="http://schemas.microsoft.com/office/powerpoint/2010/main" val="416921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2_Custom Design">
  <a:themeElements>
    <a:clrScheme name="for Grey backgrounds">
      <a:dk1>
        <a:srgbClr val="001A56"/>
      </a:dk1>
      <a:lt1>
        <a:srgbClr val="FFFFFF"/>
      </a:lt1>
      <a:dk2>
        <a:srgbClr val="616165"/>
      </a:dk2>
      <a:lt2>
        <a:srgbClr val="5FE0D3"/>
      </a:lt2>
      <a:accent1>
        <a:srgbClr val="000064"/>
      </a:accent1>
      <a:accent2>
        <a:srgbClr val="FE7F01"/>
      </a:accent2>
      <a:accent3>
        <a:srgbClr val="5C1E9E"/>
      </a:accent3>
      <a:accent4>
        <a:srgbClr val="00BC0E"/>
      </a:accent4>
      <a:accent5>
        <a:srgbClr val="000000"/>
      </a:accent5>
      <a:accent6>
        <a:srgbClr val="04164E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12147</TotalTime>
  <Words>1566</Words>
  <Application>Microsoft Macintosh PowerPoint</Application>
  <PresentationFormat>On-screen Show (16:9)</PresentationFormat>
  <Paragraphs>406</Paragraphs>
  <Slides>39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Helvetica Neue</vt:lpstr>
      <vt:lpstr>Lucida Handwriting</vt:lpstr>
      <vt:lpstr>2_Custom Design</vt:lpstr>
      <vt:lpstr>Long reads:  mapping to genome assembly</vt:lpstr>
      <vt:lpstr>Long reads</vt:lpstr>
      <vt:lpstr>How long are they?</vt:lpstr>
      <vt:lpstr>Another data from CHM13</vt:lpstr>
      <vt:lpstr>Read identity</vt:lpstr>
      <vt:lpstr>Read length vs. accuracy</vt:lpstr>
      <vt:lpstr>Mapping to a reference</vt:lpstr>
      <vt:lpstr>Deletion</vt:lpstr>
      <vt:lpstr>Inversion</vt:lpstr>
      <vt:lpstr>Mapping through SVs</vt:lpstr>
      <vt:lpstr>SV Calling</vt:lpstr>
      <vt:lpstr>Build your own reference (assembly)</vt:lpstr>
      <vt:lpstr>Annoying fact...</vt:lpstr>
      <vt:lpstr>What’s the problem?</vt:lpstr>
      <vt:lpstr>How long do reads need to be, for human?</vt:lpstr>
      <vt:lpstr>The human genome, 2001</vt:lpstr>
      <vt:lpstr>PowerPoint Presentation</vt:lpstr>
      <vt:lpstr>The human genome, 2017</vt:lpstr>
      <vt:lpstr>The human genome, 2019</vt:lpstr>
      <vt:lpstr>A complete X chromosome</vt:lpstr>
      <vt:lpstr>Stitching across the X centromere</vt:lpstr>
      <vt:lpstr>Can you map through the centromere?</vt:lpstr>
      <vt:lpstr>Unique marker based anchoring</vt:lpstr>
      <vt:lpstr>Read depth coverage across CENX</vt:lpstr>
      <vt:lpstr>The genomes assembly problem</vt:lpstr>
      <vt:lpstr>Another annoying fact</vt:lpstr>
      <vt:lpstr>Every genome has its own story</vt:lpstr>
      <vt:lpstr>Trio binning with TrioCanu</vt:lpstr>
      <vt:lpstr>What can you see from two haplotypes?</vt:lpstr>
      <vt:lpstr>Phasing the MHC region</vt:lpstr>
      <vt:lpstr>Esperanza: A nearly perfect diploid</vt:lpstr>
      <vt:lpstr>The human pan-genome project</vt:lpstr>
      <vt:lpstr>Collect diverse, high-quality haplotypes</vt:lpstr>
      <vt:lpstr>All CHM13, HPGP data is openly released</vt:lpstr>
      <vt:lpstr>PowerPoint Presentation</vt:lpstr>
      <vt:lpstr>Vertebrate Genomes Project</vt:lpstr>
      <vt:lpstr>VGP Assembly Pipeline</vt:lpstr>
      <vt:lpstr>Summary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Phillippy</dc:creator>
  <cp:lastModifiedBy>Rhie, Arang (NIH/NHGRI) [F]</cp:lastModifiedBy>
  <cp:revision>1975</cp:revision>
  <cp:lastPrinted>2019-07-17T21:03:05Z</cp:lastPrinted>
  <dcterms:created xsi:type="dcterms:W3CDTF">2015-10-08T19:44:04Z</dcterms:created>
  <dcterms:modified xsi:type="dcterms:W3CDTF">2019-07-18T15:31:49Z</dcterms:modified>
</cp:coreProperties>
</file>